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Open Sans Light" charset="1" panose="020B0306030504020204"/>
      <p:regular r:id="rId32"/>
    </p:embeddedFont>
    <p:embeddedFont>
      <p:font typeface="Poppins Ultra-Bold" charset="1" panose="00000900000000000000"/>
      <p:regular r:id="rId33"/>
    </p:embeddedFont>
    <p:embeddedFont>
      <p:font typeface="Open Sans Bold" charset="1" panose="020B0806030504020204"/>
      <p:regular r:id="rId34"/>
    </p:embeddedFont>
    <p:embeddedFont>
      <p:font typeface="Open Sans" charset="1" panose="020B0606030504020204"/>
      <p:regular r:id="rId35"/>
    </p:embeddedFont>
    <p:embeddedFont>
      <p:font typeface="Canva Sans Bold" charset="1" panose="020B0803030501040103"/>
      <p:regular r:id="rId36"/>
    </p:embeddedFont>
    <p:embeddedFont>
      <p:font typeface="Canva Sans" charset="1" panose="020B0503030501040103"/>
      <p:regular r:id="rId37"/>
    </p:embeddedFont>
    <p:embeddedFont>
      <p:font typeface="Poppins Bold" charset="1" panose="00000800000000000000"/>
      <p:regular r:id="rId38"/>
    </p:embeddedFont>
    <p:embeddedFont>
      <p:font typeface="Arimo" charset="1" panose="020B0604020202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png" Type="http://schemas.openxmlformats.org/officeDocument/2006/relationships/image"/><Relationship Id="rId11" Target="../media/image61.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7.png" Type="http://schemas.openxmlformats.org/officeDocument/2006/relationships/image"/><Relationship Id="rId13" Target="../media/image68.svg" Type="http://schemas.openxmlformats.org/officeDocument/2006/relationships/image"/><Relationship Id="rId14" Target="../media/image69.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70.png" Type="http://schemas.openxmlformats.org/officeDocument/2006/relationships/image"/><Relationship Id="rId13" Target="../media/image71.svg" Type="http://schemas.openxmlformats.org/officeDocument/2006/relationships/image"/><Relationship Id="rId14" Target="../media/image7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12" Target="../media/image70.png" Type="http://schemas.openxmlformats.org/officeDocument/2006/relationships/image"/><Relationship Id="rId13" Target="../media/image71.svg" Type="http://schemas.openxmlformats.org/officeDocument/2006/relationships/image"/><Relationship Id="rId14" Target="../media/image73.png" Type="http://schemas.openxmlformats.org/officeDocument/2006/relationships/image"/><Relationship Id="rId15" Target="../media/image74.png" Type="http://schemas.openxmlformats.org/officeDocument/2006/relationships/image"/><Relationship Id="rId16" Target="../media/image75.gif"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76.png" Type="http://schemas.openxmlformats.org/officeDocument/2006/relationships/image"/><Relationship Id="rId13" Target="../media/image77.gif" Type="http://schemas.openxmlformats.org/officeDocument/2006/relationships/image"/><Relationship Id="rId14" Target="http://127.0.0.1:5000" TargetMode="External" Type="http://schemas.openxmlformats.org/officeDocument/2006/relationships/hyperlink"/><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78.png" Type="http://schemas.openxmlformats.org/officeDocument/2006/relationships/image"/><Relationship Id="rId7" Target="../media/image79.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88.png" Type="http://schemas.openxmlformats.org/officeDocument/2006/relationships/image"/><Relationship Id="rId13" Target="../media/image89.sv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2.png" Type="http://schemas.openxmlformats.org/officeDocument/2006/relationships/image"/><Relationship Id="rId11" Target="../media/image93.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0.png" Type="http://schemas.openxmlformats.org/officeDocument/2006/relationships/image"/><Relationship Id="rId9" Target="../media/image2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jpe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1.png" Type="http://schemas.openxmlformats.org/officeDocument/2006/relationships/image"/><Relationship Id="rId17" Target="../media/image2.sv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2" Target="../media/image4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2.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48.png" Type="http://schemas.openxmlformats.org/officeDocument/2006/relationships/image"/><Relationship Id="rId3" Target="../media/image49.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844181" y="6047249"/>
            <a:ext cx="8105854" cy="8105854"/>
          </a:xfrm>
          <a:custGeom>
            <a:avLst/>
            <a:gdLst/>
            <a:ahLst/>
            <a:cxnLst/>
            <a:rect r="r" b="b" t="t" l="l"/>
            <a:pathLst>
              <a:path h="8105854" w="8105854">
                <a:moveTo>
                  <a:pt x="0" y="0"/>
                </a:moveTo>
                <a:lnTo>
                  <a:pt x="8105854" y="0"/>
                </a:lnTo>
                <a:lnTo>
                  <a:pt x="8105854" y="8105854"/>
                </a:lnTo>
                <a:lnTo>
                  <a:pt x="0" y="8105854"/>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98291" y="7862735"/>
            <a:ext cx="8583398" cy="3199266"/>
          </a:xfrm>
          <a:custGeom>
            <a:avLst/>
            <a:gdLst/>
            <a:ahLst/>
            <a:cxnLst/>
            <a:rect r="r" b="b" t="t" l="l"/>
            <a:pathLst>
              <a:path h="3199266" w="8583398">
                <a:moveTo>
                  <a:pt x="8583398" y="0"/>
                </a:moveTo>
                <a:lnTo>
                  <a:pt x="0" y="0"/>
                </a:lnTo>
                <a:lnTo>
                  <a:pt x="0" y="3199266"/>
                </a:lnTo>
                <a:lnTo>
                  <a:pt x="8583398" y="3199266"/>
                </a:lnTo>
                <a:lnTo>
                  <a:pt x="85833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800000">
            <a:off x="11132208" y="-541973"/>
            <a:ext cx="8428001" cy="3141346"/>
          </a:xfrm>
          <a:custGeom>
            <a:avLst/>
            <a:gdLst/>
            <a:ahLst/>
            <a:cxnLst/>
            <a:rect r="r" b="b" t="t" l="l"/>
            <a:pathLst>
              <a:path h="3141346" w="8428001">
                <a:moveTo>
                  <a:pt x="8428001" y="0"/>
                </a:moveTo>
                <a:lnTo>
                  <a:pt x="0" y="0"/>
                </a:lnTo>
                <a:lnTo>
                  <a:pt x="0" y="3141346"/>
                </a:lnTo>
                <a:lnTo>
                  <a:pt x="8428001" y="3141346"/>
                </a:lnTo>
                <a:lnTo>
                  <a:pt x="84280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969486" y="6301840"/>
            <a:ext cx="8349028" cy="668400"/>
            <a:chOff x="0" y="0"/>
            <a:chExt cx="1817051" cy="145468"/>
          </a:xfrm>
        </p:grpSpPr>
        <p:sp>
          <p:nvSpPr>
            <p:cNvPr name="Freeform 6" id="6"/>
            <p:cNvSpPr/>
            <p:nvPr/>
          </p:nvSpPr>
          <p:spPr>
            <a:xfrm flipH="false" flipV="false" rot="0">
              <a:off x="0" y="0"/>
              <a:ext cx="1817051" cy="145468"/>
            </a:xfrm>
            <a:custGeom>
              <a:avLst/>
              <a:gdLst/>
              <a:ahLst/>
              <a:cxnLst/>
              <a:rect r="r" b="b" t="t" l="l"/>
              <a:pathLst>
                <a:path h="145468" w="1817051">
                  <a:moveTo>
                    <a:pt x="10200" y="0"/>
                  </a:moveTo>
                  <a:lnTo>
                    <a:pt x="1806851" y="0"/>
                  </a:lnTo>
                  <a:cubicBezTo>
                    <a:pt x="1809556" y="0"/>
                    <a:pt x="1812151" y="1075"/>
                    <a:pt x="1814063" y="2988"/>
                  </a:cubicBezTo>
                  <a:cubicBezTo>
                    <a:pt x="1815976" y="4900"/>
                    <a:pt x="1817051" y="7495"/>
                    <a:pt x="1817051" y="10200"/>
                  </a:cubicBezTo>
                  <a:lnTo>
                    <a:pt x="1817051" y="135268"/>
                  </a:lnTo>
                  <a:cubicBezTo>
                    <a:pt x="1817051" y="140901"/>
                    <a:pt x="1812484" y="145468"/>
                    <a:pt x="1806851" y="145468"/>
                  </a:cubicBezTo>
                  <a:lnTo>
                    <a:pt x="10200" y="145468"/>
                  </a:lnTo>
                  <a:cubicBezTo>
                    <a:pt x="7495" y="145468"/>
                    <a:pt x="4900" y="144394"/>
                    <a:pt x="2988" y="142481"/>
                  </a:cubicBezTo>
                  <a:cubicBezTo>
                    <a:pt x="1075" y="140568"/>
                    <a:pt x="0" y="137973"/>
                    <a:pt x="0" y="135268"/>
                  </a:cubicBezTo>
                  <a:lnTo>
                    <a:pt x="0" y="10200"/>
                  </a:lnTo>
                  <a:cubicBezTo>
                    <a:pt x="0" y="7495"/>
                    <a:pt x="1075" y="4900"/>
                    <a:pt x="2988" y="2988"/>
                  </a:cubicBezTo>
                  <a:cubicBezTo>
                    <a:pt x="4900" y="1075"/>
                    <a:pt x="7495" y="0"/>
                    <a:pt x="10200" y="0"/>
                  </a:cubicBezTo>
                  <a:close/>
                </a:path>
              </a:pathLst>
            </a:custGeom>
            <a:solidFill>
              <a:srgbClr val="292F33"/>
            </a:solidFill>
          </p:spPr>
        </p:sp>
        <p:sp>
          <p:nvSpPr>
            <p:cNvPr name="TextBox 7" id="7"/>
            <p:cNvSpPr txBox="true"/>
            <p:nvPr/>
          </p:nvSpPr>
          <p:spPr>
            <a:xfrm>
              <a:off x="0" y="-38100"/>
              <a:ext cx="1817051" cy="183568"/>
            </a:xfrm>
            <a:prstGeom prst="rect">
              <a:avLst/>
            </a:prstGeom>
          </p:spPr>
          <p:txBody>
            <a:bodyPr anchor="ctr" rtlCol="false" tIns="0" lIns="0" bIns="0" rIns="0"/>
            <a:lstStyle/>
            <a:p>
              <a:pPr algn="ctr">
                <a:lnSpc>
                  <a:spcPts val="3185"/>
                </a:lnSpc>
              </a:pPr>
              <a:r>
                <a:rPr lang="en-US" sz="2275" spc="339">
                  <a:solidFill>
                    <a:srgbClr val="FFFFFF"/>
                  </a:solidFill>
                  <a:latin typeface="Open Sans Light"/>
                  <a:ea typeface="Open Sans Light"/>
                  <a:cs typeface="Open Sans Light"/>
                  <a:sym typeface="Open Sans Light"/>
                </a:rPr>
                <a:t>PRESENTED BY: GROUP -04</a:t>
              </a:r>
            </a:p>
          </p:txBody>
        </p:sp>
      </p:grpSp>
      <p:sp>
        <p:nvSpPr>
          <p:cNvPr name="TextBox 8" id="8"/>
          <p:cNvSpPr txBox="true"/>
          <p:nvPr/>
        </p:nvSpPr>
        <p:spPr>
          <a:xfrm rot="0">
            <a:off x="1028700" y="2169584"/>
            <a:ext cx="16429997" cy="2412071"/>
          </a:xfrm>
          <a:prstGeom prst="rect">
            <a:avLst/>
          </a:prstGeom>
        </p:spPr>
        <p:txBody>
          <a:bodyPr anchor="t" rtlCol="false" tIns="0" lIns="0" bIns="0" rIns="0">
            <a:spAutoFit/>
          </a:bodyPr>
          <a:lstStyle/>
          <a:p>
            <a:pPr algn="ctr" marL="0" indent="0" lvl="0">
              <a:lnSpc>
                <a:spcPts val="9317"/>
              </a:lnSpc>
            </a:pPr>
            <a:r>
              <a:rPr lang="en-US" sz="7278">
                <a:solidFill>
                  <a:srgbClr val="292F33"/>
                </a:solidFill>
                <a:latin typeface="Poppins Ultra-Bold"/>
                <a:ea typeface="Poppins Ultra-Bold"/>
                <a:cs typeface="Poppins Ultra-Bold"/>
                <a:sym typeface="Poppins Ultra-Bold"/>
              </a:rPr>
              <a:t>MARKETING CAMPAIGN CLUSTERING PROJECT</a:t>
            </a:r>
          </a:p>
        </p:txBody>
      </p:sp>
      <p:sp>
        <p:nvSpPr>
          <p:cNvPr name="Freeform 9" id="9"/>
          <p:cNvSpPr/>
          <p:nvPr/>
        </p:nvSpPr>
        <p:spPr>
          <a:xfrm flipH="false" flipV="false" rot="0">
            <a:off x="-3852984" y="-3718837"/>
            <a:ext cx="7437675" cy="7437675"/>
          </a:xfrm>
          <a:custGeom>
            <a:avLst/>
            <a:gdLst/>
            <a:ahLst/>
            <a:cxnLst/>
            <a:rect r="r" b="b" t="t" l="l"/>
            <a:pathLst>
              <a:path h="7437675" w="7437675">
                <a:moveTo>
                  <a:pt x="0" y="0"/>
                </a:moveTo>
                <a:lnTo>
                  <a:pt x="7437674" y="0"/>
                </a:lnTo>
                <a:lnTo>
                  <a:pt x="7437674" y="7437674"/>
                </a:lnTo>
                <a:lnTo>
                  <a:pt x="0" y="7437674"/>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319981" y="1028700"/>
            <a:ext cx="1264709" cy="1264709"/>
          </a:xfrm>
          <a:custGeom>
            <a:avLst/>
            <a:gdLst/>
            <a:ahLst/>
            <a:cxnLst/>
            <a:rect r="r" b="b" t="t" l="l"/>
            <a:pathLst>
              <a:path h="1264709" w="1264709">
                <a:moveTo>
                  <a:pt x="0" y="0"/>
                </a:moveTo>
                <a:lnTo>
                  <a:pt x="1264709" y="0"/>
                </a:lnTo>
                <a:lnTo>
                  <a:pt x="1264709" y="1264709"/>
                </a:lnTo>
                <a:lnTo>
                  <a:pt x="0" y="12647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101372" y="1028700"/>
            <a:ext cx="1701927" cy="1276445"/>
          </a:xfrm>
          <a:custGeom>
            <a:avLst/>
            <a:gdLst/>
            <a:ahLst/>
            <a:cxnLst/>
            <a:rect r="r" b="b" t="t" l="l"/>
            <a:pathLst>
              <a:path h="1276445" w="1701927">
                <a:moveTo>
                  <a:pt x="0" y="0"/>
                </a:moveTo>
                <a:lnTo>
                  <a:pt x="1701927" y="0"/>
                </a:lnTo>
                <a:lnTo>
                  <a:pt x="1701927" y="1276445"/>
                </a:lnTo>
                <a:lnTo>
                  <a:pt x="0" y="1276445"/>
                </a:lnTo>
                <a:lnTo>
                  <a:pt x="0" y="0"/>
                </a:lnTo>
                <a:close/>
              </a:path>
            </a:pathLst>
          </a:custGeom>
          <a:blipFill>
            <a:blip r:embed="rId8"/>
            <a:stretch>
              <a:fillRect l="0" t="0" r="0" b="0"/>
            </a:stretch>
          </a:blipFill>
        </p:spPr>
      </p:sp>
      <p:sp>
        <p:nvSpPr>
          <p:cNvPr name="TextBox 12" id="12"/>
          <p:cNvSpPr txBox="true"/>
          <p:nvPr/>
        </p:nvSpPr>
        <p:spPr>
          <a:xfrm rot="0">
            <a:off x="1671396" y="4791320"/>
            <a:ext cx="14745811" cy="637685"/>
          </a:xfrm>
          <a:prstGeom prst="rect">
            <a:avLst/>
          </a:prstGeom>
        </p:spPr>
        <p:txBody>
          <a:bodyPr anchor="t" rtlCol="false" tIns="0" lIns="0" bIns="0" rIns="0">
            <a:spAutoFit/>
          </a:bodyPr>
          <a:lstStyle/>
          <a:p>
            <a:pPr algn="ctr" marL="0" indent="0" lvl="0">
              <a:lnSpc>
                <a:spcPts val="4861"/>
              </a:lnSpc>
            </a:pPr>
            <a:r>
              <a:rPr lang="en-US" sz="3798">
                <a:solidFill>
                  <a:srgbClr val="292F33"/>
                </a:solidFill>
                <a:latin typeface="Poppins Ultra-Bold"/>
                <a:ea typeface="Poppins Ultra-Bold"/>
                <a:cs typeface="Poppins Ultra-Bold"/>
                <a:sym typeface="Poppins Ultra-Bold"/>
              </a:rPr>
              <a:t>CUSTOMER SEGMENTATION USING MACHINE LEARNING</a:t>
            </a:r>
          </a:p>
        </p:txBody>
      </p:sp>
      <p:sp>
        <p:nvSpPr>
          <p:cNvPr name="TextBox 13" id="13"/>
          <p:cNvSpPr txBox="true"/>
          <p:nvPr/>
        </p:nvSpPr>
        <p:spPr>
          <a:xfrm rot="0">
            <a:off x="13709406" y="8816484"/>
            <a:ext cx="4578594" cy="1470516"/>
          </a:xfrm>
          <a:prstGeom prst="rect">
            <a:avLst/>
          </a:prstGeom>
        </p:spPr>
        <p:txBody>
          <a:bodyPr anchor="t" rtlCol="false" tIns="0" lIns="0" bIns="0" rIns="0">
            <a:spAutoFit/>
          </a:bodyPr>
          <a:lstStyle/>
          <a:p>
            <a:pPr algn="l">
              <a:lnSpc>
                <a:spcPts val="3946"/>
              </a:lnSpc>
            </a:pPr>
          </a:p>
          <a:p>
            <a:pPr algn="l">
              <a:lnSpc>
                <a:spcPts val="3946"/>
              </a:lnSpc>
            </a:pPr>
            <a:r>
              <a:rPr lang="en-US" sz="2819" spc="-56">
                <a:solidFill>
                  <a:srgbClr val="292F33"/>
                </a:solidFill>
                <a:latin typeface="Open Sans Bold"/>
                <a:ea typeface="Open Sans Bold"/>
                <a:cs typeface="Open Sans Bold"/>
                <a:sym typeface="Open Sans Bold"/>
              </a:rPr>
              <a:t>Project Date-24-06-24</a:t>
            </a:r>
          </a:p>
          <a:p>
            <a:pPr algn="l" marL="0" indent="0" lvl="0">
              <a:lnSpc>
                <a:spcPts val="3946"/>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5835178" y="2905824"/>
            <a:ext cx="12153852" cy="6956531"/>
          </a:xfrm>
          <a:custGeom>
            <a:avLst/>
            <a:gdLst/>
            <a:ahLst/>
            <a:cxnLst/>
            <a:rect r="r" b="b" t="t" l="l"/>
            <a:pathLst>
              <a:path h="6956531" w="12153852">
                <a:moveTo>
                  <a:pt x="0" y="0"/>
                </a:moveTo>
                <a:lnTo>
                  <a:pt x="12153853" y="0"/>
                </a:lnTo>
                <a:lnTo>
                  <a:pt x="12153853" y="6956531"/>
                </a:lnTo>
                <a:lnTo>
                  <a:pt x="0" y="6956531"/>
                </a:lnTo>
                <a:lnTo>
                  <a:pt x="0" y="0"/>
                </a:lnTo>
                <a:close/>
              </a:path>
            </a:pathLst>
          </a:custGeom>
          <a:blipFill>
            <a:blip r:embed="rId10"/>
            <a:stretch>
              <a:fillRect l="0" t="-304" r="0" b="0"/>
            </a:stretch>
          </a:blipFill>
        </p:spPr>
      </p:sp>
      <p:sp>
        <p:nvSpPr>
          <p:cNvPr name="TextBox 10" id="10"/>
          <p:cNvSpPr txBox="true"/>
          <p:nvPr/>
        </p:nvSpPr>
        <p:spPr>
          <a:xfrm rot="0">
            <a:off x="4331117" y="1060984"/>
            <a:ext cx="12928183" cy="952367"/>
          </a:xfrm>
          <a:prstGeom prst="rect">
            <a:avLst/>
          </a:prstGeom>
        </p:spPr>
        <p:txBody>
          <a:bodyPr anchor="t" rtlCol="false" tIns="0" lIns="0" bIns="0" rIns="0">
            <a:spAutoFit/>
          </a:bodyPr>
          <a:lstStyle/>
          <a:p>
            <a:pPr algn="ctr" marL="0" indent="0" lvl="0">
              <a:lnSpc>
                <a:spcPts val="7216"/>
              </a:lnSpc>
              <a:spcBef>
                <a:spcPct val="0"/>
              </a:spcBef>
            </a:pPr>
            <a:r>
              <a:rPr lang="en-US" sz="5638">
                <a:solidFill>
                  <a:srgbClr val="292F33"/>
                </a:solidFill>
                <a:latin typeface="Poppins Bold"/>
                <a:ea typeface="Poppins Bold"/>
                <a:cs typeface="Poppins Bold"/>
                <a:sym typeface="Poppins Bold"/>
              </a:rPr>
              <a:t>Distributions and Frequencies</a:t>
            </a:r>
          </a:p>
        </p:txBody>
      </p:sp>
      <p:sp>
        <p:nvSpPr>
          <p:cNvPr name="TextBox 11" id="11"/>
          <p:cNvSpPr txBox="true"/>
          <p:nvPr/>
        </p:nvSpPr>
        <p:spPr>
          <a:xfrm rot="0">
            <a:off x="1612061" y="1880174"/>
            <a:ext cx="3547175" cy="6841197"/>
          </a:xfrm>
          <a:prstGeom prst="rect">
            <a:avLst/>
          </a:prstGeom>
        </p:spPr>
        <p:txBody>
          <a:bodyPr anchor="t" rtlCol="false" tIns="0" lIns="0" bIns="0" rIns="0">
            <a:spAutoFit/>
          </a:bodyPr>
          <a:lstStyle/>
          <a:p>
            <a:pPr algn="ctr">
              <a:lnSpc>
                <a:spcPts val="3026"/>
              </a:lnSpc>
            </a:pPr>
          </a:p>
          <a:p>
            <a:pPr algn="ctr">
              <a:lnSpc>
                <a:spcPts val="3026"/>
              </a:lnSpc>
            </a:pPr>
            <a:r>
              <a:rPr lang="en-US" sz="2161">
                <a:solidFill>
                  <a:srgbClr val="292F33"/>
                </a:solidFill>
                <a:latin typeface="Canva Sans Bold"/>
                <a:ea typeface="Canva Sans Bold"/>
                <a:cs typeface="Canva Sans Bold"/>
                <a:sym typeface="Canva Sans Bold"/>
              </a:rPr>
              <a:t>The bar chart illustrates product purchase behavior segmented by marital status and education level. It includes categories such as Fish Products, Fruits, Meat Products, and Wines. Married individuals with Graduation degrees show the highest purchase levels across all product types. Other marital statuses like Divorced and Single show varying purchase levels.</a:t>
            </a:r>
          </a:p>
          <a:p>
            <a:pPr algn="ctr">
              <a:lnSpc>
                <a:spcPts val="3026"/>
              </a:lnSpc>
            </a:pPr>
          </a:p>
        </p:txBody>
      </p:sp>
      <p:sp>
        <p:nvSpPr>
          <p:cNvPr name="TextBox 12" id="12"/>
          <p:cNvSpPr txBox="true"/>
          <p:nvPr/>
        </p:nvSpPr>
        <p:spPr>
          <a:xfrm rot="0">
            <a:off x="6510316" y="2136055"/>
            <a:ext cx="9509447" cy="580390"/>
          </a:xfrm>
          <a:prstGeom prst="rect">
            <a:avLst/>
          </a:prstGeom>
        </p:spPr>
        <p:txBody>
          <a:bodyPr anchor="t" rtlCol="false" tIns="0" lIns="0" bIns="0" rIns="0">
            <a:spAutoFit/>
          </a:bodyPr>
          <a:lstStyle/>
          <a:p>
            <a:pPr algn="ctr">
              <a:lnSpc>
                <a:spcPts val="4759"/>
              </a:lnSpc>
            </a:pPr>
            <a:r>
              <a:rPr lang="en-US" sz="3399">
                <a:solidFill>
                  <a:srgbClr val="292F33"/>
                </a:solidFill>
                <a:latin typeface="Canva Sans"/>
                <a:ea typeface="Canva Sans"/>
                <a:cs typeface="Canva Sans"/>
                <a:sym typeface="Canva Sans"/>
              </a:rPr>
              <a:t>Various product vs marital status &amp; Education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9817974" y="2885929"/>
            <a:ext cx="2980617" cy="1589862"/>
            <a:chOff x="0" y="0"/>
            <a:chExt cx="2155680" cy="1149840"/>
          </a:xfrm>
        </p:grpSpPr>
        <p:sp>
          <p:nvSpPr>
            <p:cNvPr name="Freeform 3" id="3"/>
            <p:cNvSpPr/>
            <p:nvPr/>
          </p:nvSpPr>
          <p:spPr>
            <a:xfrm flipH="false" flipV="false" rot="0">
              <a:off x="0" y="-127"/>
              <a:ext cx="2155698" cy="1149985"/>
            </a:xfrm>
            <a:custGeom>
              <a:avLst/>
              <a:gdLst/>
              <a:ahLst/>
              <a:cxnLst/>
              <a:rect r="r" b="b" t="t" l="l"/>
              <a:pathLst>
                <a:path h="1149985" w="2155698">
                  <a:moveTo>
                    <a:pt x="60960" y="1149985"/>
                  </a:moveTo>
                  <a:cubicBezTo>
                    <a:pt x="60960" y="1149985"/>
                    <a:pt x="68580" y="1149985"/>
                    <a:pt x="68580" y="1149985"/>
                  </a:cubicBezTo>
                  <a:cubicBezTo>
                    <a:pt x="99060" y="1142365"/>
                    <a:pt x="114300" y="1119505"/>
                    <a:pt x="114300" y="1089025"/>
                  </a:cubicBezTo>
                  <a:cubicBezTo>
                    <a:pt x="106680" y="1058545"/>
                    <a:pt x="83820" y="1035685"/>
                    <a:pt x="53340" y="1043305"/>
                  </a:cubicBezTo>
                  <a:cubicBezTo>
                    <a:pt x="22860" y="1043305"/>
                    <a:pt x="0" y="1073785"/>
                    <a:pt x="7620" y="1104265"/>
                  </a:cubicBezTo>
                  <a:cubicBezTo>
                    <a:pt x="15240" y="1127125"/>
                    <a:pt x="38100" y="1149985"/>
                    <a:pt x="60960" y="1149985"/>
                  </a:cubicBezTo>
                  <a:close/>
                  <a:moveTo>
                    <a:pt x="342773" y="1096645"/>
                  </a:moveTo>
                  <a:cubicBezTo>
                    <a:pt x="350393" y="1096645"/>
                    <a:pt x="350393" y="1096645"/>
                    <a:pt x="358013" y="1089025"/>
                  </a:cubicBezTo>
                  <a:cubicBezTo>
                    <a:pt x="388493" y="1089025"/>
                    <a:pt x="403733" y="1058545"/>
                    <a:pt x="396113" y="1028065"/>
                  </a:cubicBezTo>
                  <a:cubicBezTo>
                    <a:pt x="388493" y="997585"/>
                    <a:pt x="365633" y="982345"/>
                    <a:pt x="335153" y="989965"/>
                  </a:cubicBezTo>
                  <a:cubicBezTo>
                    <a:pt x="304673" y="997585"/>
                    <a:pt x="289433" y="1020445"/>
                    <a:pt x="297053" y="1050925"/>
                  </a:cubicBezTo>
                  <a:cubicBezTo>
                    <a:pt x="297053" y="1073785"/>
                    <a:pt x="319913" y="1096645"/>
                    <a:pt x="342773" y="1096645"/>
                  </a:cubicBezTo>
                  <a:close/>
                  <a:moveTo>
                    <a:pt x="624586" y="1012825"/>
                  </a:moveTo>
                  <a:cubicBezTo>
                    <a:pt x="632206" y="1012825"/>
                    <a:pt x="639826" y="1012825"/>
                    <a:pt x="639826" y="1012825"/>
                  </a:cubicBezTo>
                  <a:cubicBezTo>
                    <a:pt x="670306" y="1005205"/>
                    <a:pt x="685546" y="974725"/>
                    <a:pt x="677926" y="944245"/>
                  </a:cubicBezTo>
                  <a:cubicBezTo>
                    <a:pt x="670306" y="921385"/>
                    <a:pt x="639826" y="906145"/>
                    <a:pt x="609346" y="913765"/>
                  </a:cubicBezTo>
                  <a:cubicBezTo>
                    <a:pt x="578866" y="921385"/>
                    <a:pt x="563626" y="951865"/>
                    <a:pt x="571246" y="982345"/>
                  </a:cubicBezTo>
                  <a:cubicBezTo>
                    <a:pt x="578866" y="1005205"/>
                    <a:pt x="601726" y="1012825"/>
                    <a:pt x="624586" y="1012825"/>
                  </a:cubicBezTo>
                  <a:close/>
                  <a:moveTo>
                    <a:pt x="898779" y="913892"/>
                  </a:moveTo>
                  <a:cubicBezTo>
                    <a:pt x="906399" y="913892"/>
                    <a:pt x="914019" y="913892"/>
                    <a:pt x="921639" y="913892"/>
                  </a:cubicBezTo>
                  <a:cubicBezTo>
                    <a:pt x="944499" y="898652"/>
                    <a:pt x="959739" y="868172"/>
                    <a:pt x="944499" y="845312"/>
                  </a:cubicBezTo>
                  <a:cubicBezTo>
                    <a:pt x="936879" y="814832"/>
                    <a:pt x="906399" y="799592"/>
                    <a:pt x="875919" y="814832"/>
                  </a:cubicBezTo>
                  <a:cubicBezTo>
                    <a:pt x="853059" y="822452"/>
                    <a:pt x="837819" y="852932"/>
                    <a:pt x="845439" y="883412"/>
                  </a:cubicBezTo>
                  <a:cubicBezTo>
                    <a:pt x="860679" y="906272"/>
                    <a:pt x="875919" y="913892"/>
                    <a:pt x="898779" y="913892"/>
                  </a:cubicBezTo>
                  <a:close/>
                  <a:moveTo>
                    <a:pt x="1165352" y="792099"/>
                  </a:moveTo>
                  <a:cubicBezTo>
                    <a:pt x="1172972" y="792099"/>
                    <a:pt x="1180592" y="792099"/>
                    <a:pt x="1188212" y="792099"/>
                  </a:cubicBezTo>
                  <a:cubicBezTo>
                    <a:pt x="1211072" y="776859"/>
                    <a:pt x="1218692" y="746379"/>
                    <a:pt x="1211072" y="715899"/>
                  </a:cubicBezTo>
                  <a:cubicBezTo>
                    <a:pt x="1195832" y="693039"/>
                    <a:pt x="1165352" y="677799"/>
                    <a:pt x="1134872" y="693039"/>
                  </a:cubicBezTo>
                  <a:cubicBezTo>
                    <a:pt x="1112012" y="708279"/>
                    <a:pt x="1096772" y="738759"/>
                    <a:pt x="1112012" y="769239"/>
                  </a:cubicBezTo>
                  <a:cubicBezTo>
                    <a:pt x="1119632" y="784479"/>
                    <a:pt x="1142492" y="792099"/>
                    <a:pt x="1165352" y="792099"/>
                  </a:cubicBezTo>
                  <a:close/>
                  <a:moveTo>
                    <a:pt x="1416685" y="655066"/>
                  </a:moveTo>
                  <a:cubicBezTo>
                    <a:pt x="1424305" y="655066"/>
                    <a:pt x="1431925" y="647446"/>
                    <a:pt x="1439545" y="647446"/>
                  </a:cubicBezTo>
                  <a:cubicBezTo>
                    <a:pt x="1470025" y="632206"/>
                    <a:pt x="1477645" y="594106"/>
                    <a:pt x="1462405" y="571246"/>
                  </a:cubicBezTo>
                  <a:cubicBezTo>
                    <a:pt x="1447165" y="548386"/>
                    <a:pt x="1409065" y="540766"/>
                    <a:pt x="1386205" y="556006"/>
                  </a:cubicBezTo>
                  <a:cubicBezTo>
                    <a:pt x="1363345" y="571246"/>
                    <a:pt x="1355725" y="601726"/>
                    <a:pt x="1370965" y="624586"/>
                  </a:cubicBezTo>
                  <a:cubicBezTo>
                    <a:pt x="1378585" y="639826"/>
                    <a:pt x="1393825" y="655066"/>
                    <a:pt x="1416685" y="655066"/>
                  </a:cubicBezTo>
                  <a:close/>
                  <a:moveTo>
                    <a:pt x="1652778" y="487553"/>
                  </a:moveTo>
                  <a:cubicBezTo>
                    <a:pt x="1668018" y="487553"/>
                    <a:pt x="1675638" y="487553"/>
                    <a:pt x="1683258" y="479933"/>
                  </a:cubicBezTo>
                  <a:cubicBezTo>
                    <a:pt x="1713738" y="464693"/>
                    <a:pt x="1713738" y="426593"/>
                    <a:pt x="1698498" y="403733"/>
                  </a:cubicBezTo>
                  <a:cubicBezTo>
                    <a:pt x="1683258" y="380873"/>
                    <a:pt x="1645158" y="373253"/>
                    <a:pt x="1622298" y="396113"/>
                  </a:cubicBezTo>
                  <a:cubicBezTo>
                    <a:pt x="1599438" y="411353"/>
                    <a:pt x="1591818" y="441833"/>
                    <a:pt x="1614678" y="472313"/>
                  </a:cubicBezTo>
                  <a:cubicBezTo>
                    <a:pt x="1622298" y="479933"/>
                    <a:pt x="1637538" y="487553"/>
                    <a:pt x="1652778" y="487553"/>
                  </a:cubicBezTo>
                  <a:close/>
                  <a:moveTo>
                    <a:pt x="1881251" y="312420"/>
                  </a:moveTo>
                  <a:cubicBezTo>
                    <a:pt x="1896491" y="312420"/>
                    <a:pt x="1904111" y="304800"/>
                    <a:pt x="1919351" y="297180"/>
                  </a:cubicBezTo>
                  <a:cubicBezTo>
                    <a:pt x="1942211" y="274320"/>
                    <a:pt x="1942211" y="243840"/>
                    <a:pt x="1919351" y="220980"/>
                  </a:cubicBezTo>
                  <a:cubicBezTo>
                    <a:pt x="1904111" y="198120"/>
                    <a:pt x="1873631" y="198120"/>
                    <a:pt x="1850771" y="213360"/>
                  </a:cubicBezTo>
                  <a:cubicBezTo>
                    <a:pt x="1827911" y="236220"/>
                    <a:pt x="1820291" y="266700"/>
                    <a:pt x="1843151" y="289560"/>
                  </a:cubicBezTo>
                  <a:cubicBezTo>
                    <a:pt x="1850771" y="304800"/>
                    <a:pt x="1866011" y="312420"/>
                    <a:pt x="1881251" y="312420"/>
                  </a:cubicBezTo>
                  <a:close/>
                  <a:moveTo>
                    <a:pt x="2094738" y="114300"/>
                  </a:moveTo>
                  <a:cubicBezTo>
                    <a:pt x="2109978" y="114300"/>
                    <a:pt x="2125218" y="106680"/>
                    <a:pt x="2132838" y="99060"/>
                  </a:cubicBezTo>
                  <a:cubicBezTo>
                    <a:pt x="2155698" y="76200"/>
                    <a:pt x="2155698" y="38100"/>
                    <a:pt x="2132838" y="22860"/>
                  </a:cubicBezTo>
                  <a:cubicBezTo>
                    <a:pt x="2109978" y="0"/>
                    <a:pt x="2079498" y="0"/>
                    <a:pt x="2056638" y="22860"/>
                  </a:cubicBezTo>
                  <a:cubicBezTo>
                    <a:pt x="2033778" y="38100"/>
                    <a:pt x="2033778" y="76200"/>
                    <a:pt x="2056638" y="99060"/>
                  </a:cubicBezTo>
                  <a:cubicBezTo>
                    <a:pt x="2064258" y="106680"/>
                    <a:pt x="2079498" y="114300"/>
                    <a:pt x="2094738" y="114300"/>
                  </a:cubicBezTo>
                  <a:close/>
                </a:path>
              </a:pathLst>
            </a:custGeom>
            <a:solidFill>
              <a:srgbClr val="BFBFBF"/>
            </a:solidFill>
          </p:spPr>
        </p:sp>
      </p:grpSp>
      <p:grpSp>
        <p:nvGrpSpPr>
          <p:cNvPr name="Group 4" id="4"/>
          <p:cNvGrpSpPr/>
          <p:nvPr/>
        </p:nvGrpSpPr>
        <p:grpSpPr>
          <a:xfrm rot="0">
            <a:off x="5489409" y="2885929"/>
            <a:ext cx="2980617" cy="1589862"/>
            <a:chOff x="0" y="0"/>
            <a:chExt cx="2155680" cy="1149840"/>
          </a:xfrm>
        </p:grpSpPr>
        <p:sp>
          <p:nvSpPr>
            <p:cNvPr name="Freeform 5" id="5"/>
            <p:cNvSpPr/>
            <p:nvPr/>
          </p:nvSpPr>
          <p:spPr>
            <a:xfrm flipH="false" flipV="false" rot="0">
              <a:off x="0" y="0"/>
              <a:ext cx="2155698" cy="1149858"/>
            </a:xfrm>
            <a:custGeom>
              <a:avLst/>
              <a:gdLst/>
              <a:ahLst/>
              <a:cxnLst/>
              <a:rect r="r" b="b" t="t" l="l"/>
              <a:pathLst>
                <a:path h="1149858" w="2155698">
                  <a:moveTo>
                    <a:pt x="2094738" y="1149858"/>
                  </a:moveTo>
                  <a:cubicBezTo>
                    <a:pt x="2125218" y="1149858"/>
                    <a:pt x="2140458" y="1126998"/>
                    <a:pt x="2148078" y="1104138"/>
                  </a:cubicBezTo>
                  <a:cubicBezTo>
                    <a:pt x="2155698" y="1073658"/>
                    <a:pt x="2132838" y="1043178"/>
                    <a:pt x="2102358" y="1043178"/>
                  </a:cubicBezTo>
                  <a:cubicBezTo>
                    <a:pt x="2071878" y="1035558"/>
                    <a:pt x="2049018" y="1058418"/>
                    <a:pt x="2041398" y="1088898"/>
                  </a:cubicBezTo>
                  <a:cubicBezTo>
                    <a:pt x="2041398" y="1119378"/>
                    <a:pt x="2056638" y="1142238"/>
                    <a:pt x="2087118" y="1149858"/>
                  </a:cubicBezTo>
                  <a:cubicBezTo>
                    <a:pt x="2087118" y="1149858"/>
                    <a:pt x="2094738" y="1149858"/>
                    <a:pt x="2094738" y="1149858"/>
                  </a:cubicBezTo>
                  <a:close/>
                  <a:moveTo>
                    <a:pt x="1812925" y="1096518"/>
                  </a:moveTo>
                  <a:cubicBezTo>
                    <a:pt x="1835785" y="1096518"/>
                    <a:pt x="1858645" y="1073658"/>
                    <a:pt x="1858645" y="1050798"/>
                  </a:cubicBezTo>
                  <a:cubicBezTo>
                    <a:pt x="1866265" y="1020318"/>
                    <a:pt x="1851025" y="997458"/>
                    <a:pt x="1820545" y="989838"/>
                  </a:cubicBezTo>
                  <a:cubicBezTo>
                    <a:pt x="1790065" y="982218"/>
                    <a:pt x="1767205" y="997458"/>
                    <a:pt x="1759585" y="1027938"/>
                  </a:cubicBezTo>
                  <a:cubicBezTo>
                    <a:pt x="1751965" y="1058418"/>
                    <a:pt x="1767205" y="1088898"/>
                    <a:pt x="1797685" y="1088898"/>
                  </a:cubicBezTo>
                  <a:cubicBezTo>
                    <a:pt x="1805305" y="1096518"/>
                    <a:pt x="1805305" y="1096518"/>
                    <a:pt x="1812925" y="1096518"/>
                  </a:cubicBezTo>
                  <a:close/>
                  <a:moveTo>
                    <a:pt x="1531112" y="1012698"/>
                  </a:moveTo>
                  <a:cubicBezTo>
                    <a:pt x="1553972" y="1012698"/>
                    <a:pt x="1576832" y="1005078"/>
                    <a:pt x="1584452" y="982218"/>
                  </a:cubicBezTo>
                  <a:cubicBezTo>
                    <a:pt x="1592072" y="951738"/>
                    <a:pt x="1576832" y="921258"/>
                    <a:pt x="1546352" y="913638"/>
                  </a:cubicBezTo>
                  <a:cubicBezTo>
                    <a:pt x="1515872" y="906018"/>
                    <a:pt x="1485392" y="921258"/>
                    <a:pt x="1477772" y="944118"/>
                  </a:cubicBezTo>
                  <a:cubicBezTo>
                    <a:pt x="1470152" y="974598"/>
                    <a:pt x="1485392" y="1005078"/>
                    <a:pt x="1515872" y="1012698"/>
                  </a:cubicBezTo>
                  <a:cubicBezTo>
                    <a:pt x="1515872" y="1012698"/>
                    <a:pt x="1523492" y="1012698"/>
                    <a:pt x="1531112" y="1012698"/>
                  </a:cubicBezTo>
                  <a:close/>
                  <a:moveTo>
                    <a:pt x="1256792" y="913765"/>
                  </a:moveTo>
                  <a:cubicBezTo>
                    <a:pt x="1279652" y="913765"/>
                    <a:pt x="1294892" y="906145"/>
                    <a:pt x="1310132" y="883285"/>
                  </a:cubicBezTo>
                  <a:cubicBezTo>
                    <a:pt x="1317752" y="852805"/>
                    <a:pt x="1302512" y="822325"/>
                    <a:pt x="1279652" y="814705"/>
                  </a:cubicBezTo>
                  <a:cubicBezTo>
                    <a:pt x="1249172" y="799465"/>
                    <a:pt x="1218692" y="814705"/>
                    <a:pt x="1211072" y="845185"/>
                  </a:cubicBezTo>
                  <a:cubicBezTo>
                    <a:pt x="1195832" y="868045"/>
                    <a:pt x="1211072" y="898525"/>
                    <a:pt x="1233932" y="913765"/>
                  </a:cubicBezTo>
                  <a:cubicBezTo>
                    <a:pt x="1241552" y="913765"/>
                    <a:pt x="1249172" y="913765"/>
                    <a:pt x="1256792" y="913765"/>
                  </a:cubicBezTo>
                  <a:close/>
                  <a:moveTo>
                    <a:pt x="990219" y="791972"/>
                  </a:moveTo>
                  <a:cubicBezTo>
                    <a:pt x="1013079" y="791972"/>
                    <a:pt x="1035939" y="784352"/>
                    <a:pt x="1043559" y="769112"/>
                  </a:cubicBezTo>
                  <a:cubicBezTo>
                    <a:pt x="1051179" y="738632"/>
                    <a:pt x="1043559" y="708152"/>
                    <a:pt x="1020699" y="692912"/>
                  </a:cubicBezTo>
                  <a:cubicBezTo>
                    <a:pt x="990219" y="677672"/>
                    <a:pt x="959739" y="692912"/>
                    <a:pt x="944499" y="715772"/>
                  </a:cubicBezTo>
                  <a:cubicBezTo>
                    <a:pt x="936879" y="746252"/>
                    <a:pt x="944499" y="776732"/>
                    <a:pt x="967359" y="791972"/>
                  </a:cubicBezTo>
                  <a:cubicBezTo>
                    <a:pt x="974979" y="791972"/>
                    <a:pt x="982599" y="791972"/>
                    <a:pt x="990219" y="791972"/>
                  </a:cubicBezTo>
                  <a:close/>
                  <a:moveTo>
                    <a:pt x="738886" y="654939"/>
                  </a:moveTo>
                  <a:cubicBezTo>
                    <a:pt x="761746" y="654939"/>
                    <a:pt x="776986" y="639699"/>
                    <a:pt x="784606" y="624459"/>
                  </a:cubicBezTo>
                  <a:cubicBezTo>
                    <a:pt x="799846" y="601599"/>
                    <a:pt x="792226" y="571119"/>
                    <a:pt x="769366" y="555879"/>
                  </a:cubicBezTo>
                  <a:cubicBezTo>
                    <a:pt x="746506" y="540639"/>
                    <a:pt x="708406" y="548259"/>
                    <a:pt x="693166" y="571119"/>
                  </a:cubicBezTo>
                  <a:cubicBezTo>
                    <a:pt x="677926" y="593979"/>
                    <a:pt x="685546" y="632079"/>
                    <a:pt x="716026" y="647319"/>
                  </a:cubicBezTo>
                  <a:cubicBezTo>
                    <a:pt x="723646" y="647319"/>
                    <a:pt x="731266" y="654939"/>
                    <a:pt x="738886" y="654939"/>
                  </a:cubicBezTo>
                  <a:close/>
                  <a:moveTo>
                    <a:pt x="502793" y="487299"/>
                  </a:moveTo>
                  <a:cubicBezTo>
                    <a:pt x="518033" y="487299"/>
                    <a:pt x="533273" y="479679"/>
                    <a:pt x="540893" y="472059"/>
                  </a:cubicBezTo>
                  <a:cubicBezTo>
                    <a:pt x="563753" y="441579"/>
                    <a:pt x="556133" y="411099"/>
                    <a:pt x="533273" y="395859"/>
                  </a:cubicBezTo>
                  <a:cubicBezTo>
                    <a:pt x="510413" y="372999"/>
                    <a:pt x="472313" y="380619"/>
                    <a:pt x="457073" y="403479"/>
                  </a:cubicBezTo>
                  <a:cubicBezTo>
                    <a:pt x="441833" y="426339"/>
                    <a:pt x="441833" y="464439"/>
                    <a:pt x="472313" y="479679"/>
                  </a:cubicBezTo>
                  <a:cubicBezTo>
                    <a:pt x="479933" y="487299"/>
                    <a:pt x="487553" y="487299"/>
                    <a:pt x="502793" y="487299"/>
                  </a:cubicBezTo>
                  <a:close/>
                  <a:moveTo>
                    <a:pt x="274193" y="312166"/>
                  </a:moveTo>
                  <a:cubicBezTo>
                    <a:pt x="289433" y="312166"/>
                    <a:pt x="304673" y="304546"/>
                    <a:pt x="312293" y="289306"/>
                  </a:cubicBezTo>
                  <a:cubicBezTo>
                    <a:pt x="335153" y="266446"/>
                    <a:pt x="327533" y="235966"/>
                    <a:pt x="304673" y="213106"/>
                  </a:cubicBezTo>
                  <a:cubicBezTo>
                    <a:pt x="281813" y="197866"/>
                    <a:pt x="251333" y="197866"/>
                    <a:pt x="236093" y="220726"/>
                  </a:cubicBezTo>
                  <a:cubicBezTo>
                    <a:pt x="213233" y="243586"/>
                    <a:pt x="213233" y="274066"/>
                    <a:pt x="236093" y="296926"/>
                  </a:cubicBezTo>
                  <a:cubicBezTo>
                    <a:pt x="251333" y="304546"/>
                    <a:pt x="258953" y="312166"/>
                    <a:pt x="274193" y="312166"/>
                  </a:cubicBezTo>
                  <a:close/>
                  <a:moveTo>
                    <a:pt x="60960" y="114173"/>
                  </a:moveTo>
                  <a:cubicBezTo>
                    <a:pt x="76200" y="114173"/>
                    <a:pt x="91440" y="106553"/>
                    <a:pt x="99060" y="98933"/>
                  </a:cubicBezTo>
                  <a:cubicBezTo>
                    <a:pt x="121920" y="76200"/>
                    <a:pt x="121920" y="38100"/>
                    <a:pt x="99060" y="22860"/>
                  </a:cubicBezTo>
                  <a:cubicBezTo>
                    <a:pt x="76200" y="0"/>
                    <a:pt x="45720" y="0"/>
                    <a:pt x="22860" y="22860"/>
                  </a:cubicBezTo>
                  <a:cubicBezTo>
                    <a:pt x="0" y="38100"/>
                    <a:pt x="0" y="76200"/>
                    <a:pt x="22860" y="98933"/>
                  </a:cubicBezTo>
                  <a:cubicBezTo>
                    <a:pt x="30480" y="106553"/>
                    <a:pt x="45720" y="114173"/>
                    <a:pt x="60960" y="114173"/>
                  </a:cubicBezTo>
                  <a:close/>
                </a:path>
              </a:pathLst>
            </a:custGeom>
            <a:solidFill>
              <a:srgbClr val="BFBFBF"/>
            </a:solidFill>
          </p:spPr>
        </p:sp>
      </p:grpSp>
      <p:grpSp>
        <p:nvGrpSpPr>
          <p:cNvPr name="Group 6" id="6"/>
          <p:cNvGrpSpPr/>
          <p:nvPr/>
        </p:nvGrpSpPr>
        <p:grpSpPr>
          <a:xfrm rot="0">
            <a:off x="12734877" y="1918274"/>
            <a:ext cx="948740" cy="934803"/>
            <a:chOff x="0" y="0"/>
            <a:chExt cx="686160" cy="676080"/>
          </a:xfrm>
        </p:grpSpPr>
        <p:sp>
          <p:nvSpPr>
            <p:cNvPr name="Freeform 7" id="7"/>
            <p:cNvSpPr/>
            <p:nvPr/>
          </p:nvSpPr>
          <p:spPr>
            <a:xfrm flipH="false" flipV="false" rot="0">
              <a:off x="-7112" y="-6985"/>
              <a:ext cx="698881" cy="688848"/>
            </a:xfrm>
            <a:custGeom>
              <a:avLst/>
              <a:gdLst/>
              <a:ahLst/>
              <a:cxnLst/>
              <a:rect r="r" b="b" t="t" l="l"/>
              <a:pathLst>
                <a:path h="688848" w="698881">
                  <a:moveTo>
                    <a:pt x="529717" y="99314"/>
                  </a:moveTo>
                  <a:cubicBezTo>
                    <a:pt x="659892" y="194437"/>
                    <a:pt x="698881" y="383159"/>
                    <a:pt x="599948" y="518668"/>
                  </a:cubicBezTo>
                  <a:cubicBezTo>
                    <a:pt x="597281" y="522351"/>
                    <a:pt x="594614" y="525907"/>
                    <a:pt x="591693" y="529336"/>
                  </a:cubicBezTo>
                  <a:lnTo>
                    <a:pt x="555752" y="500507"/>
                  </a:lnTo>
                  <a:lnTo>
                    <a:pt x="592836" y="527812"/>
                  </a:lnTo>
                  <a:cubicBezTo>
                    <a:pt x="493649" y="662559"/>
                    <a:pt x="304800" y="688848"/>
                    <a:pt x="170688" y="590804"/>
                  </a:cubicBezTo>
                  <a:lnTo>
                    <a:pt x="197866" y="553593"/>
                  </a:lnTo>
                  <a:lnTo>
                    <a:pt x="170688" y="590804"/>
                  </a:lnTo>
                  <a:cubicBezTo>
                    <a:pt x="37846" y="493776"/>
                    <a:pt x="0" y="306578"/>
                    <a:pt x="99187" y="170815"/>
                  </a:cubicBezTo>
                  <a:cubicBezTo>
                    <a:pt x="99441" y="170434"/>
                    <a:pt x="99695" y="170180"/>
                    <a:pt x="99949" y="169799"/>
                  </a:cubicBezTo>
                  <a:lnTo>
                    <a:pt x="137033" y="197104"/>
                  </a:lnTo>
                  <a:lnTo>
                    <a:pt x="99822" y="169799"/>
                  </a:lnTo>
                  <a:cubicBezTo>
                    <a:pt x="197866" y="36830"/>
                    <a:pt x="393827" y="0"/>
                    <a:pt x="529717" y="99314"/>
                  </a:cubicBezTo>
                  <a:lnTo>
                    <a:pt x="502539" y="136525"/>
                  </a:lnTo>
                  <a:lnTo>
                    <a:pt x="529717" y="99314"/>
                  </a:lnTo>
                  <a:moveTo>
                    <a:pt x="475361" y="173736"/>
                  </a:moveTo>
                  <a:cubicBezTo>
                    <a:pt x="382778" y="106172"/>
                    <a:pt x="243713" y="130048"/>
                    <a:pt x="174117" y="224536"/>
                  </a:cubicBezTo>
                  <a:cubicBezTo>
                    <a:pt x="173990" y="224790"/>
                    <a:pt x="173736" y="224917"/>
                    <a:pt x="173609" y="225171"/>
                  </a:cubicBezTo>
                  <a:cubicBezTo>
                    <a:pt x="106680" y="316738"/>
                    <a:pt x="130048" y="447040"/>
                    <a:pt x="225044" y="516382"/>
                  </a:cubicBezTo>
                  <a:cubicBezTo>
                    <a:pt x="319278" y="585216"/>
                    <a:pt x="450342" y="566039"/>
                    <a:pt x="518668" y="473202"/>
                  </a:cubicBezTo>
                  <a:cubicBezTo>
                    <a:pt x="519049" y="472694"/>
                    <a:pt x="519430" y="472186"/>
                    <a:pt x="519811" y="471678"/>
                  </a:cubicBezTo>
                  <a:cubicBezTo>
                    <a:pt x="521716" y="469265"/>
                    <a:pt x="523621" y="466852"/>
                    <a:pt x="525399" y="464312"/>
                  </a:cubicBezTo>
                  <a:cubicBezTo>
                    <a:pt x="592074" y="372999"/>
                    <a:pt x="567436" y="241173"/>
                    <a:pt x="475234" y="173736"/>
                  </a:cubicBezTo>
                  <a:close/>
                </a:path>
              </a:pathLst>
            </a:custGeom>
            <a:solidFill>
              <a:srgbClr val="FFCC5F"/>
            </a:solidFill>
          </p:spPr>
        </p:sp>
      </p:grpSp>
      <p:grpSp>
        <p:nvGrpSpPr>
          <p:cNvPr name="Group 8" id="8"/>
          <p:cNvGrpSpPr/>
          <p:nvPr/>
        </p:nvGrpSpPr>
        <p:grpSpPr>
          <a:xfrm rot="0">
            <a:off x="8966796" y="4285644"/>
            <a:ext cx="360382" cy="346444"/>
            <a:chOff x="0" y="0"/>
            <a:chExt cx="260640" cy="250560"/>
          </a:xfrm>
        </p:grpSpPr>
        <p:sp>
          <p:nvSpPr>
            <p:cNvPr name="Freeform 9" id="9"/>
            <p:cNvSpPr/>
            <p:nvPr/>
          </p:nvSpPr>
          <p:spPr>
            <a:xfrm flipH="false" flipV="false" rot="0">
              <a:off x="0" y="0"/>
              <a:ext cx="260604" cy="250444"/>
            </a:xfrm>
            <a:custGeom>
              <a:avLst/>
              <a:gdLst/>
              <a:ahLst/>
              <a:cxnLst/>
              <a:rect r="r" b="b" t="t" l="l"/>
              <a:pathLst>
                <a:path h="250444" w="260604">
                  <a:moveTo>
                    <a:pt x="0" y="125222"/>
                  </a:moveTo>
                  <a:cubicBezTo>
                    <a:pt x="0" y="56134"/>
                    <a:pt x="58293" y="0"/>
                    <a:pt x="130302" y="0"/>
                  </a:cubicBezTo>
                  <a:cubicBezTo>
                    <a:pt x="202311" y="0"/>
                    <a:pt x="260604" y="56134"/>
                    <a:pt x="260604" y="125222"/>
                  </a:cubicBezTo>
                  <a:cubicBezTo>
                    <a:pt x="260604" y="194310"/>
                    <a:pt x="202311" y="250444"/>
                    <a:pt x="130302" y="250444"/>
                  </a:cubicBezTo>
                  <a:cubicBezTo>
                    <a:pt x="58293" y="250444"/>
                    <a:pt x="0" y="194437"/>
                    <a:pt x="0" y="125222"/>
                  </a:cubicBezTo>
                  <a:close/>
                </a:path>
              </a:pathLst>
            </a:custGeom>
            <a:solidFill>
              <a:srgbClr val="FFCC5F"/>
            </a:solidFill>
          </p:spPr>
        </p:sp>
      </p:grpSp>
      <p:grpSp>
        <p:nvGrpSpPr>
          <p:cNvPr name="Group 10" id="10"/>
          <p:cNvGrpSpPr/>
          <p:nvPr/>
        </p:nvGrpSpPr>
        <p:grpSpPr>
          <a:xfrm rot="0">
            <a:off x="8722891" y="4042735"/>
            <a:ext cx="843214" cy="847196"/>
            <a:chOff x="0" y="0"/>
            <a:chExt cx="609840" cy="612720"/>
          </a:xfrm>
        </p:grpSpPr>
        <p:sp>
          <p:nvSpPr>
            <p:cNvPr name="Freeform 11" id="11"/>
            <p:cNvSpPr/>
            <p:nvPr/>
          </p:nvSpPr>
          <p:spPr>
            <a:xfrm flipH="false" flipV="false" rot="0">
              <a:off x="0" y="0"/>
              <a:ext cx="609854" cy="612775"/>
            </a:xfrm>
            <a:custGeom>
              <a:avLst/>
              <a:gdLst/>
              <a:ahLst/>
              <a:cxnLst/>
              <a:rect r="r" b="b" t="t" l="l"/>
              <a:pathLst>
                <a:path h="612775" w="609854">
                  <a:moveTo>
                    <a:pt x="0" y="306324"/>
                  </a:moveTo>
                  <a:cubicBezTo>
                    <a:pt x="0" y="137414"/>
                    <a:pt x="136271" y="0"/>
                    <a:pt x="304927" y="0"/>
                  </a:cubicBezTo>
                  <a:lnTo>
                    <a:pt x="304927" y="46101"/>
                  </a:lnTo>
                  <a:lnTo>
                    <a:pt x="304927" y="0"/>
                  </a:lnTo>
                  <a:cubicBezTo>
                    <a:pt x="473583" y="0"/>
                    <a:pt x="609854" y="137414"/>
                    <a:pt x="609854" y="306324"/>
                  </a:cubicBezTo>
                  <a:lnTo>
                    <a:pt x="563753" y="306324"/>
                  </a:lnTo>
                  <a:lnTo>
                    <a:pt x="609854" y="306324"/>
                  </a:lnTo>
                  <a:cubicBezTo>
                    <a:pt x="609854" y="475234"/>
                    <a:pt x="473583" y="612648"/>
                    <a:pt x="304927" y="612648"/>
                  </a:cubicBezTo>
                  <a:lnTo>
                    <a:pt x="304927" y="566674"/>
                  </a:lnTo>
                  <a:lnTo>
                    <a:pt x="304927" y="612775"/>
                  </a:lnTo>
                  <a:cubicBezTo>
                    <a:pt x="136271" y="612775"/>
                    <a:pt x="0" y="475361"/>
                    <a:pt x="0" y="306324"/>
                  </a:cubicBezTo>
                  <a:lnTo>
                    <a:pt x="46101" y="306324"/>
                  </a:lnTo>
                  <a:lnTo>
                    <a:pt x="92202" y="306324"/>
                  </a:lnTo>
                  <a:lnTo>
                    <a:pt x="46101" y="306324"/>
                  </a:lnTo>
                  <a:lnTo>
                    <a:pt x="0" y="306324"/>
                  </a:lnTo>
                  <a:moveTo>
                    <a:pt x="92202" y="306324"/>
                  </a:moveTo>
                  <a:cubicBezTo>
                    <a:pt x="92202" y="331724"/>
                    <a:pt x="71628" y="352425"/>
                    <a:pt x="46101" y="352425"/>
                  </a:cubicBezTo>
                  <a:cubicBezTo>
                    <a:pt x="20574" y="352425"/>
                    <a:pt x="0" y="331851"/>
                    <a:pt x="0" y="306324"/>
                  </a:cubicBezTo>
                  <a:cubicBezTo>
                    <a:pt x="0" y="280797"/>
                    <a:pt x="20574" y="260223"/>
                    <a:pt x="46101" y="260223"/>
                  </a:cubicBezTo>
                  <a:cubicBezTo>
                    <a:pt x="71628" y="260223"/>
                    <a:pt x="92202" y="280797"/>
                    <a:pt x="92202" y="306324"/>
                  </a:cubicBezTo>
                  <a:cubicBezTo>
                    <a:pt x="92202" y="424815"/>
                    <a:pt x="187706" y="520573"/>
                    <a:pt x="304927" y="520573"/>
                  </a:cubicBezTo>
                  <a:cubicBezTo>
                    <a:pt x="422148" y="520573"/>
                    <a:pt x="517652" y="424942"/>
                    <a:pt x="517652" y="306324"/>
                  </a:cubicBezTo>
                  <a:cubicBezTo>
                    <a:pt x="517652" y="187706"/>
                    <a:pt x="422148" y="92202"/>
                    <a:pt x="304927" y="92202"/>
                  </a:cubicBezTo>
                  <a:lnTo>
                    <a:pt x="304927" y="46101"/>
                  </a:lnTo>
                  <a:lnTo>
                    <a:pt x="304927" y="92202"/>
                  </a:lnTo>
                  <a:cubicBezTo>
                    <a:pt x="187706" y="92202"/>
                    <a:pt x="92202" y="187833"/>
                    <a:pt x="92202" y="306451"/>
                  </a:cubicBezTo>
                  <a:close/>
                </a:path>
              </a:pathLst>
            </a:custGeom>
            <a:solidFill>
              <a:srgbClr val="FFCC5F"/>
            </a:solidFill>
          </p:spPr>
        </p:sp>
      </p:grpSp>
      <p:grpSp>
        <p:nvGrpSpPr>
          <p:cNvPr name="Group 12" id="12"/>
          <p:cNvGrpSpPr/>
          <p:nvPr/>
        </p:nvGrpSpPr>
        <p:grpSpPr>
          <a:xfrm rot="0">
            <a:off x="4879149" y="2192044"/>
            <a:ext cx="404185" cy="399208"/>
            <a:chOff x="0" y="0"/>
            <a:chExt cx="292320" cy="288720"/>
          </a:xfrm>
        </p:grpSpPr>
        <p:sp>
          <p:nvSpPr>
            <p:cNvPr name="Freeform 13" id="13"/>
            <p:cNvSpPr/>
            <p:nvPr/>
          </p:nvSpPr>
          <p:spPr>
            <a:xfrm flipH="false" flipV="false" rot="0">
              <a:off x="0" y="0"/>
              <a:ext cx="292227" cy="288671"/>
            </a:xfrm>
            <a:custGeom>
              <a:avLst/>
              <a:gdLst/>
              <a:ahLst/>
              <a:cxnLst/>
              <a:rect r="r" b="b" t="t" l="l"/>
              <a:pathLst>
                <a:path h="288671" w="292227">
                  <a:moveTo>
                    <a:pt x="69215" y="37973"/>
                  </a:moveTo>
                  <a:cubicBezTo>
                    <a:pt x="15367" y="83566"/>
                    <a:pt x="0" y="159512"/>
                    <a:pt x="46101" y="220345"/>
                  </a:cubicBezTo>
                  <a:cubicBezTo>
                    <a:pt x="84582" y="273558"/>
                    <a:pt x="161544" y="288671"/>
                    <a:pt x="223012" y="243078"/>
                  </a:cubicBezTo>
                  <a:cubicBezTo>
                    <a:pt x="276860" y="205105"/>
                    <a:pt x="292227" y="129159"/>
                    <a:pt x="253746" y="68326"/>
                  </a:cubicBezTo>
                  <a:cubicBezTo>
                    <a:pt x="207645" y="15240"/>
                    <a:pt x="130810" y="0"/>
                    <a:pt x="69215" y="37973"/>
                  </a:cubicBezTo>
                  <a:close/>
                </a:path>
              </a:pathLst>
            </a:custGeom>
            <a:solidFill>
              <a:srgbClr val="FFCC5F"/>
            </a:solidFill>
          </p:spPr>
        </p:sp>
      </p:grpSp>
      <p:grpSp>
        <p:nvGrpSpPr>
          <p:cNvPr name="Group 14" id="14"/>
          <p:cNvGrpSpPr/>
          <p:nvPr/>
        </p:nvGrpSpPr>
        <p:grpSpPr>
          <a:xfrm rot="0">
            <a:off x="4604383" y="1918274"/>
            <a:ext cx="948740" cy="934803"/>
            <a:chOff x="0" y="0"/>
            <a:chExt cx="686160" cy="676080"/>
          </a:xfrm>
        </p:grpSpPr>
        <p:sp>
          <p:nvSpPr>
            <p:cNvPr name="Freeform 15" id="15"/>
            <p:cNvSpPr/>
            <p:nvPr/>
          </p:nvSpPr>
          <p:spPr>
            <a:xfrm flipH="false" flipV="false" rot="0">
              <a:off x="-5588" y="-6858"/>
              <a:ext cx="698881" cy="688848"/>
            </a:xfrm>
            <a:custGeom>
              <a:avLst/>
              <a:gdLst/>
              <a:ahLst/>
              <a:cxnLst/>
              <a:rect r="r" b="b" t="t" l="l"/>
              <a:pathLst>
                <a:path h="688848" w="698881">
                  <a:moveTo>
                    <a:pt x="223520" y="173609"/>
                  </a:moveTo>
                  <a:cubicBezTo>
                    <a:pt x="131318" y="240919"/>
                    <a:pt x="106680" y="372872"/>
                    <a:pt x="173355" y="464185"/>
                  </a:cubicBezTo>
                  <a:cubicBezTo>
                    <a:pt x="175133" y="466725"/>
                    <a:pt x="177038" y="469138"/>
                    <a:pt x="178943" y="471551"/>
                  </a:cubicBezTo>
                  <a:cubicBezTo>
                    <a:pt x="179324" y="472059"/>
                    <a:pt x="179705" y="472567"/>
                    <a:pt x="180086" y="473075"/>
                  </a:cubicBezTo>
                  <a:cubicBezTo>
                    <a:pt x="248412" y="565912"/>
                    <a:pt x="379476" y="585089"/>
                    <a:pt x="473710" y="516255"/>
                  </a:cubicBezTo>
                  <a:lnTo>
                    <a:pt x="500888" y="553466"/>
                  </a:lnTo>
                  <a:lnTo>
                    <a:pt x="473710" y="516255"/>
                  </a:lnTo>
                  <a:cubicBezTo>
                    <a:pt x="568706" y="446913"/>
                    <a:pt x="592074" y="316611"/>
                    <a:pt x="525145" y="225044"/>
                  </a:cubicBezTo>
                  <a:cubicBezTo>
                    <a:pt x="525018" y="224790"/>
                    <a:pt x="524764" y="224663"/>
                    <a:pt x="524637" y="224409"/>
                  </a:cubicBezTo>
                  <a:lnTo>
                    <a:pt x="561721" y="197104"/>
                  </a:lnTo>
                  <a:lnTo>
                    <a:pt x="524637" y="224409"/>
                  </a:lnTo>
                  <a:cubicBezTo>
                    <a:pt x="455041" y="129921"/>
                    <a:pt x="315976" y="106045"/>
                    <a:pt x="223393" y="173609"/>
                  </a:cubicBezTo>
                  <a:lnTo>
                    <a:pt x="196342" y="136398"/>
                  </a:lnTo>
                  <a:lnTo>
                    <a:pt x="223520" y="173609"/>
                  </a:lnTo>
                  <a:moveTo>
                    <a:pt x="169164" y="99187"/>
                  </a:moveTo>
                  <a:cubicBezTo>
                    <a:pt x="305054" y="0"/>
                    <a:pt x="501015" y="36703"/>
                    <a:pt x="598932" y="169799"/>
                  </a:cubicBezTo>
                  <a:cubicBezTo>
                    <a:pt x="599186" y="170180"/>
                    <a:pt x="599440" y="170434"/>
                    <a:pt x="599694" y="170815"/>
                  </a:cubicBezTo>
                  <a:cubicBezTo>
                    <a:pt x="698881" y="306578"/>
                    <a:pt x="661035" y="493776"/>
                    <a:pt x="528193" y="590804"/>
                  </a:cubicBezTo>
                  <a:cubicBezTo>
                    <a:pt x="393954" y="688848"/>
                    <a:pt x="205232" y="662559"/>
                    <a:pt x="106045" y="527812"/>
                  </a:cubicBezTo>
                  <a:lnTo>
                    <a:pt x="143129" y="500507"/>
                  </a:lnTo>
                  <a:lnTo>
                    <a:pt x="107188" y="529209"/>
                  </a:lnTo>
                  <a:cubicBezTo>
                    <a:pt x="104394" y="525653"/>
                    <a:pt x="101600" y="522097"/>
                    <a:pt x="98933" y="518541"/>
                  </a:cubicBezTo>
                  <a:cubicBezTo>
                    <a:pt x="0" y="383032"/>
                    <a:pt x="38989" y="194183"/>
                    <a:pt x="169164" y="99187"/>
                  </a:cubicBezTo>
                  <a:close/>
                </a:path>
              </a:pathLst>
            </a:custGeom>
            <a:solidFill>
              <a:srgbClr val="FFCC5F"/>
            </a:solidFill>
          </p:spPr>
        </p:sp>
      </p:grpSp>
      <p:grpSp>
        <p:nvGrpSpPr>
          <p:cNvPr name="Group 16" id="16"/>
          <p:cNvGrpSpPr/>
          <p:nvPr/>
        </p:nvGrpSpPr>
        <p:grpSpPr>
          <a:xfrm rot="0">
            <a:off x="1025337" y="1009650"/>
            <a:ext cx="16233963" cy="908624"/>
            <a:chOff x="0" y="0"/>
            <a:chExt cx="21645284" cy="1211498"/>
          </a:xfrm>
        </p:grpSpPr>
        <p:sp>
          <p:nvSpPr>
            <p:cNvPr name="AutoShape 17" id="1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8" id="1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20" id="20"/>
          <p:cNvGrpSpPr/>
          <p:nvPr/>
        </p:nvGrpSpPr>
        <p:grpSpPr>
          <a:xfrm rot="0">
            <a:off x="4621398" y="-4464761"/>
            <a:ext cx="9051177" cy="8174121"/>
            <a:chOff x="0" y="0"/>
            <a:chExt cx="5828722" cy="5263920"/>
          </a:xfrm>
        </p:grpSpPr>
        <p:sp>
          <p:nvSpPr>
            <p:cNvPr name="Freeform 21" id="21"/>
            <p:cNvSpPr/>
            <p:nvPr/>
          </p:nvSpPr>
          <p:spPr>
            <a:xfrm flipH="false" flipV="false" rot="0">
              <a:off x="0" y="0"/>
              <a:ext cx="5828656" cy="5263896"/>
            </a:xfrm>
            <a:custGeom>
              <a:avLst/>
              <a:gdLst/>
              <a:ahLst/>
              <a:cxnLst/>
              <a:rect r="r" b="b" t="t" l="l"/>
              <a:pathLst>
                <a:path h="5263896" w="5828656">
                  <a:moveTo>
                    <a:pt x="0" y="2631948"/>
                  </a:moveTo>
                  <a:cubicBezTo>
                    <a:pt x="0" y="1178306"/>
                    <a:pt x="1304864" y="0"/>
                    <a:pt x="2914398" y="0"/>
                  </a:cubicBezTo>
                  <a:cubicBezTo>
                    <a:pt x="4523933" y="0"/>
                    <a:pt x="5828656" y="1178306"/>
                    <a:pt x="5828656" y="2631948"/>
                  </a:cubicBezTo>
                  <a:cubicBezTo>
                    <a:pt x="5828656" y="4085590"/>
                    <a:pt x="4523933" y="5263896"/>
                    <a:pt x="2914398" y="5263896"/>
                  </a:cubicBezTo>
                  <a:cubicBezTo>
                    <a:pt x="1304864" y="5263896"/>
                    <a:pt x="0" y="4085590"/>
                    <a:pt x="0" y="2631948"/>
                  </a:cubicBezTo>
                  <a:close/>
                </a:path>
              </a:pathLst>
            </a:custGeom>
            <a:solidFill>
              <a:srgbClr val="7AB6E8"/>
            </a:solidFill>
          </p:spPr>
        </p:sp>
      </p:grpSp>
      <p:grpSp>
        <p:nvGrpSpPr>
          <p:cNvPr name="Group 22" id="22"/>
          <p:cNvGrpSpPr/>
          <p:nvPr/>
        </p:nvGrpSpPr>
        <p:grpSpPr>
          <a:xfrm rot="0">
            <a:off x="13009643" y="2192044"/>
            <a:ext cx="399208" cy="399208"/>
            <a:chOff x="0" y="0"/>
            <a:chExt cx="288720" cy="288720"/>
          </a:xfrm>
        </p:grpSpPr>
        <p:sp>
          <p:nvSpPr>
            <p:cNvPr name="Freeform 23" id="23"/>
            <p:cNvSpPr/>
            <p:nvPr/>
          </p:nvSpPr>
          <p:spPr>
            <a:xfrm flipH="false" flipV="false" rot="0">
              <a:off x="0" y="0"/>
              <a:ext cx="288671" cy="288671"/>
            </a:xfrm>
            <a:custGeom>
              <a:avLst/>
              <a:gdLst/>
              <a:ahLst/>
              <a:cxnLst/>
              <a:rect r="r" b="b" t="t" l="l"/>
              <a:pathLst>
                <a:path h="288671" w="288671">
                  <a:moveTo>
                    <a:pt x="220345" y="37973"/>
                  </a:moveTo>
                  <a:cubicBezTo>
                    <a:pt x="273558" y="83566"/>
                    <a:pt x="288671" y="159512"/>
                    <a:pt x="243078" y="220345"/>
                  </a:cubicBezTo>
                  <a:cubicBezTo>
                    <a:pt x="205105" y="273558"/>
                    <a:pt x="129159" y="288671"/>
                    <a:pt x="68326" y="243078"/>
                  </a:cubicBezTo>
                  <a:cubicBezTo>
                    <a:pt x="15240" y="205105"/>
                    <a:pt x="0" y="129159"/>
                    <a:pt x="37973" y="68326"/>
                  </a:cubicBezTo>
                  <a:cubicBezTo>
                    <a:pt x="83566" y="15240"/>
                    <a:pt x="159512" y="0"/>
                    <a:pt x="220345" y="37973"/>
                  </a:cubicBezTo>
                  <a:close/>
                </a:path>
              </a:pathLst>
            </a:custGeom>
            <a:solidFill>
              <a:srgbClr val="FFCC5F"/>
            </a:solidFill>
          </p:spPr>
        </p:sp>
      </p:grpSp>
      <p:sp>
        <p:nvSpPr>
          <p:cNvPr name="Freeform 24" id="24"/>
          <p:cNvSpPr/>
          <p:nvPr/>
        </p:nvSpPr>
        <p:spPr>
          <a:xfrm flipH="false" flipV="true" rot="-10800000">
            <a:off x="-845568" y="7715111"/>
            <a:ext cx="8370584" cy="3119945"/>
          </a:xfrm>
          <a:custGeom>
            <a:avLst/>
            <a:gdLst/>
            <a:ahLst/>
            <a:cxnLst/>
            <a:rect r="r" b="b" t="t" l="l"/>
            <a:pathLst>
              <a:path h="3119945" w="8370584">
                <a:moveTo>
                  <a:pt x="0" y="3119945"/>
                </a:moveTo>
                <a:lnTo>
                  <a:pt x="8370584" y="3119945"/>
                </a:lnTo>
                <a:lnTo>
                  <a:pt x="8370584" y="0"/>
                </a:lnTo>
                <a:lnTo>
                  <a:pt x="0" y="0"/>
                </a:lnTo>
                <a:lnTo>
                  <a:pt x="0" y="311994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14060787" y="5810460"/>
            <a:ext cx="5341018" cy="6895680"/>
          </a:xfrm>
          <a:custGeom>
            <a:avLst/>
            <a:gdLst/>
            <a:ahLst/>
            <a:cxnLst/>
            <a:rect r="r" b="b" t="t" l="l"/>
            <a:pathLst>
              <a:path h="6895680" w="5341018">
                <a:moveTo>
                  <a:pt x="0" y="0"/>
                </a:moveTo>
                <a:lnTo>
                  <a:pt x="5341018" y="0"/>
                </a:lnTo>
                <a:lnTo>
                  <a:pt x="5341018" y="6895680"/>
                </a:lnTo>
                <a:lnTo>
                  <a:pt x="0" y="6895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6" id="26"/>
          <p:cNvGrpSpPr/>
          <p:nvPr/>
        </p:nvGrpSpPr>
        <p:grpSpPr>
          <a:xfrm rot="0">
            <a:off x="13743008" y="2179950"/>
            <a:ext cx="2944297" cy="2933757"/>
            <a:chOff x="0" y="0"/>
            <a:chExt cx="3419280" cy="3407040"/>
          </a:xfrm>
        </p:grpSpPr>
        <p:sp>
          <p:nvSpPr>
            <p:cNvPr name="Freeform 27" id="27"/>
            <p:cNvSpPr/>
            <p:nvPr/>
          </p:nvSpPr>
          <p:spPr>
            <a:xfrm flipH="false" flipV="false" rot="0">
              <a:off x="0" y="0"/>
              <a:ext cx="3419348" cy="3407029"/>
            </a:xfrm>
            <a:custGeom>
              <a:avLst/>
              <a:gdLst/>
              <a:ahLst/>
              <a:cxnLst/>
              <a:rect r="r" b="b" t="t" l="l"/>
              <a:pathLst>
                <a:path h="3407029" w="3419348">
                  <a:moveTo>
                    <a:pt x="769112" y="2896362"/>
                  </a:moveTo>
                  <a:cubicBezTo>
                    <a:pt x="1439291" y="3407029"/>
                    <a:pt x="2398776" y="3269869"/>
                    <a:pt x="2909062" y="2599055"/>
                  </a:cubicBezTo>
                  <a:cubicBezTo>
                    <a:pt x="3419348" y="1920748"/>
                    <a:pt x="3289808" y="960374"/>
                    <a:pt x="2612009" y="457327"/>
                  </a:cubicBezTo>
                  <a:cubicBezTo>
                    <a:pt x="2018030" y="0"/>
                    <a:pt x="1187958" y="53340"/>
                    <a:pt x="654939" y="548767"/>
                  </a:cubicBezTo>
                  <a:cubicBezTo>
                    <a:pt x="106680" y="480187"/>
                    <a:pt x="106680" y="480187"/>
                    <a:pt x="106680" y="480187"/>
                  </a:cubicBezTo>
                  <a:cubicBezTo>
                    <a:pt x="327406" y="990854"/>
                    <a:pt x="327406" y="990854"/>
                    <a:pt x="327406" y="990854"/>
                  </a:cubicBezTo>
                  <a:cubicBezTo>
                    <a:pt x="0" y="1631061"/>
                    <a:pt x="167513" y="2439035"/>
                    <a:pt x="769112" y="2896362"/>
                  </a:cubicBezTo>
                  <a:close/>
                </a:path>
              </a:pathLst>
            </a:custGeom>
            <a:solidFill>
              <a:srgbClr val="7AB6E8"/>
            </a:solidFill>
          </p:spPr>
        </p:sp>
      </p:grpSp>
      <p:grpSp>
        <p:nvGrpSpPr>
          <p:cNvPr name="Group 28" id="28"/>
          <p:cNvGrpSpPr/>
          <p:nvPr/>
        </p:nvGrpSpPr>
        <p:grpSpPr>
          <a:xfrm rot="0">
            <a:off x="1659466" y="2233441"/>
            <a:ext cx="2944917" cy="2933757"/>
            <a:chOff x="0" y="0"/>
            <a:chExt cx="3420000" cy="3407040"/>
          </a:xfrm>
        </p:grpSpPr>
        <p:sp>
          <p:nvSpPr>
            <p:cNvPr name="Freeform 29" id="29"/>
            <p:cNvSpPr/>
            <p:nvPr/>
          </p:nvSpPr>
          <p:spPr>
            <a:xfrm flipH="false" flipV="false" rot="0">
              <a:off x="127" y="0"/>
              <a:ext cx="3419856" cy="3407029"/>
            </a:xfrm>
            <a:custGeom>
              <a:avLst/>
              <a:gdLst/>
              <a:ahLst/>
              <a:cxnLst/>
              <a:rect r="r" b="b" t="t" l="l"/>
              <a:pathLst>
                <a:path h="3407029" w="3419856">
                  <a:moveTo>
                    <a:pt x="2650617" y="2896362"/>
                  </a:moveTo>
                  <a:cubicBezTo>
                    <a:pt x="1980311" y="3407029"/>
                    <a:pt x="1020572" y="3269869"/>
                    <a:pt x="510286" y="2599055"/>
                  </a:cubicBezTo>
                  <a:cubicBezTo>
                    <a:pt x="0" y="1928241"/>
                    <a:pt x="129413" y="967994"/>
                    <a:pt x="807212" y="457327"/>
                  </a:cubicBezTo>
                  <a:cubicBezTo>
                    <a:pt x="1401445" y="0"/>
                    <a:pt x="2224024" y="53340"/>
                    <a:pt x="2764790" y="548767"/>
                  </a:cubicBezTo>
                  <a:cubicBezTo>
                    <a:pt x="3313176" y="480187"/>
                    <a:pt x="3313176" y="480187"/>
                    <a:pt x="3313176" y="480187"/>
                  </a:cubicBezTo>
                  <a:cubicBezTo>
                    <a:pt x="3092323" y="990854"/>
                    <a:pt x="3092323" y="990854"/>
                    <a:pt x="3092323" y="990854"/>
                  </a:cubicBezTo>
                  <a:cubicBezTo>
                    <a:pt x="3419856" y="1638681"/>
                    <a:pt x="3252216" y="2446655"/>
                    <a:pt x="2650490" y="2896362"/>
                  </a:cubicBezTo>
                  <a:close/>
                </a:path>
              </a:pathLst>
            </a:custGeom>
            <a:solidFill>
              <a:srgbClr val="7AB6E8"/>
            </a:solidFill>
          </p:spPr>
        </p:sp>
      </p:grpSp>
      <p:grpSp>
        <p:nvGrpSpPr>
          <p:cNvPr name="Group 30" id="30"/>
          <p:cNvGrpSpPr/>
          <p:nvPr/>
        </p:nvGrpSpPr>
        <p:grpSpPr>
          <a:xfrm rot="0">
            <a:off x="7825446" y="5013967"/>
            <a:ext cx="2657245" cy="3037294"/>
            <a:chOff x="0" y="0"/>
            <a:chExt cx="3085920" cy="3527280"/>
          </a:xfrm>
        </p:grpSpPr>
        <p:sp>
          <p:nvSpPr>
            <p:cNvPr name="Freeform 31" id="31"/>
            <p:cNvSpPr/>
            <p:nvPr/>
          </p:nvSpPr>
          <p:spPr>
            <a:xfrm flipH="false" flipV="false" rot="0">
              <a:off x="0" y="0"/>
              <a:ext cx="3085973" cy="3527298"/>
            </a:xfrm>
            <a:custGeom>
              <a:avLst/>
              <a:gdLst/>
              <a:ahLst/>
              <a:cxnLst/>
              <a:rect r="r" b="b" t="t" l="l"/>
              <a:pathLst>
                <a:path h="3527298" w="3085973">
                  <a:moveTo>
                    <a:pt x="3070733" y="1957959"/>
                  </a:moveTo>
                  <a:cubicBezTo>
                    <a:pt x="3085973" y="2803652"/>
                    <a:pt x="2415413" y="3496818"/>
                    <a:pt x="1569720" y="3512058"/>
                  </a:cubicBezTo>
                  <a:cubicBezTo>
                    <a:pt x="724027" y="3527298"/>
                    <a:pt x="30480" y="2856865"/>
                    <a:pt x="7620" y="2011172"/>
                  </a:cubicBezTo>
                  <a:cubicBezTo>
                    <a:pt x="0" y="1264666"/>
                    <a:pt x="525780" y="632333"/>
                    <a:pt x="1234313" y="487553"/>
                  </a:cubicBezTo>
                  <a:cubicBezTo>
                    <a:pt x="1501013" y="0"/>
                    <a:pt x="1501013" y="0"/>
                    <a:pt x="1501013" y="0"/>
                  </a:cubicBezTo>
                  <a:cubicBezTo>
                    <a:pt x="1790573" y="472313"/>
                    <a:pt x="1790573" y="472313"/>
                    <a:pt x="1790573" y="472313"/>
                  </a:cubicBezTo>
                  <a:cubicBezTo>
                    <a:pt x="2506853" y="594233"/>
                    <a:pt x="3055366" y="1203706"/>
                    <a:pt x="3070606" y="1957832"/>
                  </a:cubicBezTo>
                  <a:close/>
                </a:path>
              </a:pathLst>
            </a:custGeom>
            <a:solidFill>
              <a:srgbClr val="7AB6E8"/>
            </a:solidFill>
          </p:spPr>
        </p:sp>
      </p:grpSp>
      <p:sp>
        <p:nvSpPr>
          <p:cNvPr name="Freeform 32" id="32"/>
          <p:cNvSpPr/>
          <p:nvPr/>
        </p:nvSpPr>
        <p:spPr>
          <a:xfrm flipH="false" flipV="false" rot="0">
            <a:off x="14630497" y="2992032"/>
            <a:ext cx="1169319" cy="1416576"/>
          </a:xfrm>
          <a:custGeom>
            <a:avLst/>
            <a:gdLst/>
            <a:ahLst/>
            <a:cxnLst/>
            <a:rect r="r" b="b" t="t" l="l"/>
            <a:pathLst>
              <a:path h="1416576" w="1169319">
                <a:moveTo>
                  <a:pt x="0" y="0"/>
                </a:moveTo>
                <a:lnTo>
                  <a:pt x="1169318" y="0"/>
                </a:lnTo>
                <a:lnTo>
                  <a:pt x="1169318" y="1416575"/>
                </a:lnTo>
                <a:lnTo>
                  <a:pt x="0" y="14165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3" id="33"/>
          <p:cNvSpPr/>
          <p:nvPr/>
        </p:nvSpPr>
        <p:spPr>
          <a:xfrm flipH="false" flipV="false" rot="0">
            <a:off x="1763241" y="2182024"/>
            <a:ext cx="2816673" cy="2816673"/>
          </a:xfrm>
          <a:custGeom>
            <a:avLst/>
            <a:gdLst/>
            <a:ahLst/>
            <a:cxnLst/>
            <a:rect r="r" b="b" t="t" l="l"/>
            <a:pathLst>
              <a:path h="2816673" w="2816673">
                <a:moveTo>
                  <a:pt x="0" y="0"/>
                </a:moveTo>
                <a:lnTo>
                  <a:pt x="2816673" y="0"/>
                </a:lnTo>
                <a:lnTo>
                  <a:pt x="2816673" y="2816673"/>
                </a:lnTo>
                <a:lnTo>
                  <a:pt x="0" y="2816673"/>
                </a:lnTo>
                <a:lnTo>
                  <a:pt x="0" y="0"/>
                </a:lnTo>
                <a:close/>
              </a:path>
            </a:pathLst>
          </a:custGeom>
          <a:blipFill>
            <a:blip r:embed="rId12"/>
            <a:stretch>
              <a:fillRect l="0" t="0" r="0" b="0"/>
            </a:stretch>
          </a:blipFill>
        </p:spPr>
      </p:sp>
      <p:sp>
        <p:nvSpPr>
          <p:cNvPr name="Freeform 34" id="34"/>
          <p:cNvSpPr/>
          <p:nvPr/>
        </p:nvSpPr>
        <p:spPr>
          <a:xfrm flipH="false" flipV="false" rot="0">
            <a:off x="8028477" y="5536494"/>
            <a:ext cx="2251184" cy="2251184"/>
          </a:xfrm>
          <a:custGeom>
            <a:avLst/>
            <a:gdLst/>
            <a:ahLst/>
            <a:cxnLst/>
            <a:rect r="r" b="b" t="t" l="l"/>
            <a:pathLst>
              <a:path h="2251184" w="2251184">
                <a:moveTo>
                  <a:pt x="0" y="0"/>
                </a:moveTo>
                <a:lnTo>
                  <a:pt x="2251184" y="0"/>
                </a:lnTo>
                <a:lnTo>
                  <a:pt x="2251184" y="2251183"/>
                </a:lnTo>
                <a:lnTo>
                  <a:pt x="0" y="2251183"/>
                </a:lnTo>
                <a:lnTo>
                  <a:pt x="0" y="0"/>
                </a:lnTo>
                <a:close/>
              </a:path>
            </a:pathLst>
          </a:custGeom>
          <a:blipFill>
            <a:blip r:embed="rId13"/>
            <a:stretch>
              <a:fillRect l="0" t="0" r="0" b="0"/>
            </a:stretch>
          </a:blipFill>
        </p:spPr>
      </p:sp>
      <p:sp>
        <p:nvSpPr>
          <p:cNvPr name="TextBox 35" id="35"/>
          <p:cNvSpPr txBox="true"/>
          <p:nvPr/>
        </p:nvSpPr>
        <p:spPr>
          <a:xfrm rot="0">
            <a:off x="6127049" y="552267"/>
            <a:ext cx="5679493" cy="1533562"/>
          </a:xfrm>
          <a:prstGeom prst="rect">
            <a:avLst/>
          </a:prstGeom>
        </p:spPr>
        <p:txBody>
          <a:bodyPr anchor="t" rtlCol="false" tIns="0" lIns="0" bIns="0" rIns="0">
            <a:spAutoFit/>
          </a:bodyPr>
          <a:lstStyle/>
          <a:p>
            <a:pPr algn="ctr" marL="0" indent="0" lvl="0">
              <a:lnSpc>
                <a:spcPts val="5995"/>
              </a:lnSpc>
            </a:pPr>
            <a:r>
              <a:rPr lang="en-US" sz="4683">
                <a:solidFill>
                  <a:srgbClr val="292F33"/>
                </a:solidFill>
                <a:latin typeface="Poppins Ultra-Bold"/>
                <a:ea typeface="Poppins Ultra-Bold"/>
                <a:cs typeface="Poppins Ultra-Bold"/>
                <a:sym typeface="Poppins Ultra-Bold"/>
              </a:rPr>
              <a:t>DATA PREPROCESSING</a:t>
            </a:r>
          </a:p>
        </p:txBody>
      </p:sp>
      <p:sp>
        <p:nvSpPr>
          <p:cNvPr name="TextBox 36" id="36"/>
          <p:cNvSpPr txBox="true"/>
          <p:nvPr/>
        </p:nvSpPr>
        <p:spPr>
          <a:xfrm rot="0">
            <a:off x="1388548" y="5753389"/>
            <a:ext cx="3490601" cy="1271128"/>
          </a:xfrm>
          <a:prstGeom prst="rect">
            <a:avLst/>
          </a:prstGeom>
        </p:spPr>
        <p:txBody>
          <a:bodyPr anchor="t" rtlCol="false" tIns="0" lIns="0" bIns="0" rIns="0">
            <a:spAutoFit/>
          </a:bodyPr>
          <a:lstStyle/>
          <a:p>
            <a:pPr algn="ctr">
              <a:lnSpc>
                <a:spcPts val="2567"/>
              </a:lnSpc>
              <a:spcBef>
                <a:spcPct val="0"/>
              </a:spcBef>
            </a:pPr>
            <a:r>
              <a:rPr lang="en-US" sz="1833">
                <a:solidFill>
                  <a:srgbClr val="000000"/>
                </a:solidFill>
                <a:latin typeface="Open Sans Bold"/>
                <a:ea typeface="Open Sans Bold"/>
                <a:cs typeface="Open Sans Bold"/>
                <a:sym typeface="Open Sans Bold"/>
              </a:rPr>
              <a:t>missing values were handled by imputing with median values for numerical features Income.</a:t>
            </a:r>
          </a:p>
        </p:txBody>
      </p:sp>
      <p:sp>
        <p:nvSpPr>
          <p:cNvPr name="TextBox 37" id="37"/>
          <p:cNvSpPr txBox="true"/>
          <p:nvPr/>
        </p:nvSpPr>
        <p:spPr>
          <a:xfrm rot="0">
            <a:off x="1588152" y="5224348"/>
            <a:ext cx="2991762" cy="290916"/>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Bold"/>
                <a:ea typeface="Open Sans Bold"/>
                <a:cs typeface="Open Sans Bold"/>
                <a:sym typeface="Open Sans Bold"/>
              </a:rPr>
              <a:t>HANDLING MISSING VALUES</a:t>
            </a:r>
          </a:p>
        </p:txBody>
      </p:sp>
      <p:sp>
        <p:nvSpPr>
          <p:cNvPr name="TextBox 38" id="38"/>
          <p:cNvSpPr txBox="true"/>
          <p:nvPr/>
        </p:nvSpPr>
        <p:spPr>
          <a:xfrm rot="0">
            <a:off x="13743008" y="5439064"/>
            <a:ext cx="2991762" cy="1379306"/>
          </a:xfrm>
          <a:prstGeom prst="rect">
            <a:avLst/>
          </a:prstGeom>
        </p:spPr>
        <p:txBody>
          <a:bodyPr anchor="t" rtlCol="false" tIns="0" lIns="0" bIns="0" rIns="0">
            <a:spAutoFit/>
          </a:bodyPr>
          <a:lstStyle/>
          <a:p>
            <a:pPr algn="ctr">
              <a:lnSpc>
                <a:spcPts val="2200"/>
              </a:lnSpc>
              <a:spcBef>
                <a:spcPct val="0"/>
              </a:spcBef>
            </a:pPr>
            <a:r>
              <a:rPr lang="en-US" sz="1571">
                <a:solidFill>
                  <a:srgbClr val="000000"/>
                </a:solidFill>
                <a:latin typeface="Open Sans Bold"/>
                <a:ea typeface="Open Sans Bold"/>
                <a:cs typeface="Open Sans Bold"/>
                <a:sym typeface="Open Sans Bold"/>
              </a:rPr>
              <a:t>Features were scaled to bring all the variables to a comparable range, which is essential for clustering algorithms.</a:t>
            </a:r>
          </a:p>
        </p:txBody>
      </p:sp>
      <p:sp>
        <p:nvSpPr>
          <p:cNvPr name="TextBox 39" id="39"/>
          <p:cNvSpPr txBox="true"/>
          <p:nvPr/>
        </p:nvSpPr>
        <p:spPr>
          <a:xfrm rot="0">
            <a:off x="13695542" y="5129098"/>
            <a:ext cx="2991762" cy="290916"/>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a:ea typeface="Open Sans"/>
                <a:cs typeface="Open Sans"/>
                <a:sym typeface="Open Sans"/>
              </a:rPr>
              <a:t>NORMALIZING/SCALING DATA</a:t>
            </a:r>
          </a:p>
        </p:txBody>
      </p:sp>
      <p:sp>
        <p:nvSpPr>
          <p:cNvPr name="TextBox 40" id="40"/>
          <p:cNvSpPr txBox="true"/>
          <p:nvPr/>
        </p:nvSpPr>
        <p:spPr>
          <a:xfrm rot="0">
            <a:off x="6311953" y="8808902"/>
            <a:ext cx="5684231" cy="550631"/>
          </a:xfrm>
          <a:prstGeom prst="rect">
            <a:avLst/>
          </a:prstGeom>
        </p:spPr>
        <p:txBody>
          <a:bodyPr anchor="t" rtlCol="false" tIns="0" lIns="0" bIns="0" rIns="0">
            <a:spAutoFit/>
          </a:bodyPr>
          <a:lstStyle/>
          <a:p>
            <a:pPr algn="ctr">
              <a:lnSpc>
                <a:spcPts val="2200"/>
              </a:lnSpc>
              <a:spcBef>
                <a:spcPct val="0"/>
              </a:spcBef>
            </a:pPr>
            <a:r>
              <a:rPr lang="en-US" sz="1571">
                <a:solidFill>
                  <a:srgbClr val="000000"/>
                </a:solidFill>
                <a:latin typeface="Open Sans Bold"/>
                <a:ea typeface="Open Sans Bold"/>
                <a:cs typeface="Open Sans Bold"/>
                <a:sym typeface="Open Sans Bold"/>
              </a:rPr>
              <a:t>Outliers were identified and removed to ensure the clustering model performs accurately.</a:t>
            </a:r>
          </a:p>
        </p:txBody>
      </p:sp>
      <p:sp>
        <p:nvSpPr>
          <p:cNvPr name="TextBox 41" id="41"/>
          <p:cNvSpPr txBox="true"/>
          <p:nvPr/>
        </p:nvSpPr>
        <p:spPr>
          <a:xfrm rot="0">
            <a:off x="7648119" y="8136986"/>
            <a:ext cx="2991762" cy="290916"/>
          </a:xfrm>
          <a:prstGeom prst="rect">
            <a:avLst/>
          </a:prstGeom>
        </p:spPr>
        <p:txBody>
          <a:bodyPr anchor="t" rtlCol="false" tIns="0" lIns="0" bIns="0" rIns="0">
            <a:spAutoFit/>
          </a:bodyPr>
          <a:lstStyle/>
          <a:p>
            <a:pPr algn="ctr">
              <a:lnSpc>
                <a:spcPts val="2340"/>
              </a:lnSpc>
              <a:spcBef>
                <a:spcPct val="0"/>
              </a:spcBef>
            </a:pPr>
            <a:r>
              <a:rPr lang="en-US" sz="1671">
                <a:solidFill>
                  <a:srgbClr val="7AB6E8"/>
                </a:solidFill>
                <a:latin typeface="Open Sans Bold"/>
                <a:ea typeface="Open Sans Bold"/>
                <a:cs typeface="Open Sans Bold"/>
                <a:sym typeface="Open Sans Bold"/>
              </a:rPr>
              <a:t>REMOVING OUTLIERS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5397104" y="2172240"/>
            <a:ext cx="12646247" cy="6277715"/>
          </a:xfrm>
          <a:custGeom>
            <a:avLst/>
            <a:gdLst/>
            <a:ahLst/>
            <a:cxnLst/>
            <a:rect r="r" b="b" t="t" l="l"/>
            <a:pathLst>
              <a:path h="6277715" w="12646247">
                <a:moveTo>
                  <a:pt x="0" y="0"/>
                </a:moveTo>
                <a:lnTo>
                  <a:pt x="12646247" y="0"/>
                </a:lnTo>
                <a:lnTo>
                  <a:pt x="12646247" y="6277715"/>
                </a:lnTo>
                <a:lnTo>
                  <a:pt x="0" y="6277715"/>
                </a:lnTo>
                <a:lnTo>
                  <a:pt x="0" y="0"/>
                </a:lnTo>
                <a:close/>
              </a:path>
            </a:pathLst>
          </a:custGeom>
          <a:blipFill>
            <a:blip r:embed="rId10"/>
            <a:stretch>
              <a:fillRect l="-140" t="0" r="-664" b="-1294"/>
            </a:stretch>
          </a:blipFill>
        </p:spPr>
      </p:sp>
      <p:sp>
        <p:nvSpPr>
          <p:cNvPr name="TextBox 10" id="10"/>
          <p:cNvSpPr txBox="true"/>
          <p:nvPr/>
        </p:nvSpPr>
        <p:spPr>
          <a:xfrm rot="0">
            <a:off x="3708091" y="1095881"/>
            <a:ext cx="11589483" cy="822393"/>
          </a:xfrm>
          <a:prstGeom prst="rect">
            <a:avLst/>
          </a:prstGeom>
        </p:spPr>
        <p:txBody>
          <a:bodyPr anchor="t" rtlCol="false" tIns="0" lIns="0" bIns="0" rIns="0">
            <a:spAutoFit/>
          </a:bodyPr>
          <a:lstStyle/>
          <a:p>
            <a:pPr algn="ctr" marL="0" indent="0" lvl="0">
              <a:lnSpc>
                <a:spcPts val="6357"/>
              </a:lnSpc>
              <a:spcBef>
                <a:spcPct val="0"/>
              </a:spcBef>
            </a:pPr>
            <a:r>
              <a:rPr lang="en-US" sz="4966">
                <a:solidFill>
                  <a:srgbClr val="292F33"/>
                </a:solidFill>
                <a:latin typeface="Poppins Ultra-Bold"/>
                <a:ea typeface="Poppins Ultra-Bold"/>
                <a:cs typeface="Poppins Ultra-Bold"/>
                <a:sym typeface="Poppins Ultra-Bold"/>
              </a:rPr>
              <a:t>BOX PLOTS TO IDENTIFY OUTLIERS</a:t>
            </a:r>
          </a:p>
        </p:txBody>
      </p:sp>
      <p:sp>
        <p:nvSpPr>
          <p:cNvPr name="TextBox 11" id="11"/>
          <p:cNvSpPr txBox="true"/>
          <p:nvPr/>
        </p:nvSpPr>
        <p:spPr>
          <a:xfrm rot="0">
            <a:off x="1519997" y="2124615"/>
            <a:ext cx="3318299" cy="5990145"/>
          </a:xfrm>
          <a:prstGeom prst="rect">
            <a:avLst/>
          </a:prstGeom>
        </p:spPr>
        <p:txBody>
          <a:bodyPr anchor="t" rtlCol="false" tIns="0" lIns="0" bIns="0" rIns="0">
            <a:spAutoFit/>
          </a:bodyPr>
          <a:lstStyle/>
          <a:p>
            <a:pPr algn="ctr">
              <a:lnSpc>
                <a:spcPts val="3209"/>
              </a:lnSpc>
            </a:pPr>
            <a:r>
              <a:rPr lang="en-US" sz="2292">
                <a:solidFill>
                  <a:srgbClr val="292F33"/>
                </a:solidFill>
                <a:latin typeface="Canva Sans Bold"/>
                <a:ea typeface="Canva Sans Bold"/>
                <a:cs typeface="Canva Sans Bold"/>
                <a:sym typeface="Canva Sans Bold"/>
              </a:rPr>
              <a:t>Box plots were used to identify outliers by displaying the distribution of key features such as Income, Age, and Product Purchases. The plots highlight the median, quartiles, and potential outliers, which are values falling outside 1.5 times the interquartile range (IQR), aiding in data cleaning.</a:t>
            </a:r>
          </a:p>
        </p:txBody>
      </p:sp>
      <p:sp>
        <p:nvSpPr>
          <p:cNvPr name="Freeform 12" id="12"/>
          <p:cNvSpPr/>
          <p:nvPr/>
        </p:nvSpPr>
        <p:spPr>
          <a:xfrm flipH="false" flipV="false" rot="0">
            <a:off x="11097147" y="7568174"/>
            <a:ext cx="8312619" cy="3098340"/>
          </a:xfrm>
          <a:custGeom>
            <a:avLst/>
            <a:gdLst/>
            <a:ahLst/>
            <a:cxnLst/>
            <a:rect r="r" b="b" t="t" l="l"/>
            <a:pathLst>
              <a:path h="3098340" w="8312619">
                <a:moveTo>
                  <a:pt x="0" y="0"/>
                </a:moveTo>
                <a:lnTo>
                  <a:pt x="8312619" y="0"/>
                </a:lnTo>
                <a:lnTo>
                  <a:pt x="8312619" y="3098339"/>
                </a:lnTo>
                <a:lnTo>
                  <a:pt x="0" y="30983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8232215" y="2224078"/>
            <a:ext cx="8840510" cy="7784601"/>
          </a:xfrm>
          <a:custGeom>
            <a:avLst/>
            <a:gdLst/>
            <a:ahLst/>
            <a:cxnLst/>
            <a:rect r="r" b="b" t="t" l="l"/>
            <a:pathLst>
              <a:path h="7784601" w="8840510">
                <a:moveTo>
                  <a:pt x="0" y="0"/>
                </a:moveTo>
                <a:lnTo>
                  <a:pt x="8840510" y="0"/>
                </a:lnTo>
                <a:lnTo>
                  <a:pt x="8840510" y="7784600"/>
                </a:lnTo>
                <a:lnTo>
                  <a:pt x="0" y="7784600"/>
                </a:lnTo>
                <a:lnTo>
                  <a:pt x="0" y="0"/>
                </a:lnTo>
                <a:close/>
              </a:path>
            </a:pathLst>
          </a:custGeom>
          <a:blipFill>
            <a:blip r:embed="rId10"/>
            <a:stretch>
              <a:fillRect l="0" t="0" r="0" b="0"/>
            </a:stretch>
          </a:blipFill>
        </p:spPr>
      </p:sp>
      <p:sp>
        <p:nvSpPr>
          <p:cNvPr name="TextBox 10" id="10"/>
          <p:cNvSpPr txBox="true"/>
          <p:nvPr/>
        </p:nvSpPr>
        <p:spPr>
          <a:xfrm rot="0">
            <a:off x="2451130" y="1321979"/>
            <a:ext cx="13908909" cy="691372"/>
          </a:xfrm>
          <a:prstGeom prst="rect">
            <a:avLst/>
          </a:prstGeom>
        </p:spPr>
        <p:txBody>
          <a:bodyPr anchor="t" rtlCol="false" tIns="0" lIns="0" bIns="0" rIns="0">
            <a:spAutoFit/>
          </a:bodyPr>
          <a:lstStyle/>
          <a:p>
            <a:pPr algn="ctr" marL="0" indent="0" lvl="0">
              <a:lnSpc>
                <a:spcPts val="5297"/>
              </a:lnSpc>
              <a:spcBef>
                <a:spcPct val="0"/>
              </a:spcBef>
            </a:pPr>
            <a:r>
              <a:rPr lang="en-US" sz="4139">
                <a:solidFill>
                  <a:srgbClr val="292F33"/>
                </a:solidFill>
                <a:latin typeface="Poppins Ultra-Bold"/>
                <a:ea typeface="Poppins Ultra-Bold"/>
                <a:cs typeface="Poppins Ultra-Bold"/>
                <a:sym typeface="Poppins Ultra-Bold"/>
              </a:rPr>
              <a:t>REMOVE OUTLIERS FROM EACH NUMERICAL FEATURE</a:t>
            </a:r>
          </a:p>
        </p:txBody>
      </p:sp>
      <p:sp>
        <p:nvSpPr>
          <p:cNvPr name="TextBox 11" id="11"/>
          <p:cNvSpPr txBox="true"/>
          <p:nvPr/>
        </p:nvSpPr>
        <p:spPr>
          <a:xfrm rot="0">
            <a:off x="1868225" y="2734911"/>
            <a:ext cx="4855237" cy="5119140"/>
          </a:xfrm>
          <a:prstGeom prst="rect">
            <a:avLst/>
          </a:prstGeom>
        </p:spPr>
        <p:txBody>
          <a:bodyPr anchor="t" rtlCol="false" tIns="0" lIns="0" bIns="0" rIns="0">
            <a:spAutoFit/>
          </a:bodyPr>
          <a:lstStyle/>
          <a:p>
            <a:pPr algn="ctr">
              <a:lnSpc>
                <a:spcPts val="3454"/>
              </a:lnSpc>
            </a:pPr>
            <a:r>
              <a:rPr lang="en-US" sz="2467">
                <a:solidFill>
                  <a:srgbClr val="292F33"/>
                </a:solidFill>
                <a:latin typeface="Canva Sans Bold"/>
                <a:ea typeface="Canva Sans Bold"/>
                <a:cs typeface="Canva Sans Bold"/>
                <a:sym typeface="Canva Sans Bold"/>
              </a:rPr>
              <a:t>To remove outliers from each numerical feature, first, calculate the Interquartile Range (IQR) for each feature. Identify values below Q1−1.5×IQR or above Q3+1.5×IQR, and filter them out. This ensures data points outside the typical range are excluded, improving data quality for analysis and modeling.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14170864" y="6214646"/>
            <a:ext cx="1951690" cy="2060325"/>
          </a:xfrm>
          <a:custGeom>
            <a:avLst/>
            <a:gdLst/>
            <a:ahLst/>
            <a:cxnLst/>
            <a:rect r="r" b="b" t="t" l="l"/>
            <a:pathLst>
              <a:path h="2060325" w="1951690">
                <a:moveTo>
                  <a:pt x="0" y="0"/>
                </a:moveTo>
                <a:lnTo>
                  <a:pt x="1951689" y="0"/>
                </a:lnTo>
                <a:lnTo>
                  <a:pt x="1951689" y="2060325"/>
                </a:lnTo>
                <a:lnTo>
                  <a:pt x="0" y="20603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536378" y="1368712"/>
            <a:ext cx="10838176" cy="952367"/>
          </a:xfrm>
          <a:prstGeom prst="rect">
            <a:avLst/>
          </a:prstGeom>
        </p:spPr>
        <p:txBody>
          <a:bodyPr anchor="t" rtlCol="false" tIns="0" lIns="0" bIns="0" rIns="0">
            <a:spAutoFit/>
          </a:bodyPr>
          <a:lstStyle/>
          <a:p>
            <a:pPr algn="ctr" marL="0" indent="0" lvl="0">
              <a:lnSpc>
                <a:spcPts val="7216"/>
              </a:lnSpc>
              <a:spcBef>
                <a:spcPct val="0"/>
              </a:spcBef>
            </a:pPr>
            <a:r>
              <a:rPr lang="en-US" sz="5638">
                <a:solidFill>
                  <a:srgbClr val="292F33"/>
                </a:solidFill>
                <a:latin typeface="Poppins Bold"/>
                <a:ea typeface="Poppins Bold"/>
                <a:cs typeface="Poppins Bold"/>
                <a:sym typeface="Poppins Bold"/>
              </a:rPr>
              <a:t>NORMALIZING/SCALING DATA</a:t>
            </a:r>
          </a:p>
        </p:txBody>
      </p:sp>
      <p:sp>
        <p:nvSpPr>
          <p:cNvPr name="TextBox 11" id="11"/>
          <p:cNvSpPr txBox="true"/>
          <p:nvPr/>
        </p:nvSpPr>
        <p:spPr>
          <a:xfrm rot="0">
            <a:off x="2265033" y="2904714"/>
            <a:ext cx="14311067" cy="2576443"/>
          </a:xfrm>
          <a:prstGeom prst="rect">
            <a:avLst/>
          </a:prstGeom>
        </p:spPr>
        <p:txBody>
          <a:bodyPr anchor="t" rtlCol="false" tIns="0" lIns="0" bIns="0" rIns="0">
            <a:spAutoFit/>
          </a:bodyPr>
          <a:lstStyle/>
          <a:p>
            <a:pPr algn="ctr">
              <a:lnSpc>
                <a:spcPts val="4151"/>
              </a:lnSpc>
            </a:pPr>
            <a:r>
              <a:rPr lang="en-US" sz="2965">
                <a:solidFill>
                  <a:srgbClr val="292F33"/>
                </a:solidFill>
                <a:latin typeface="Canva Sans Bold"/>
                <a:ea typeface="Canva Sans Bold"/>
                <a:cs typeface="Canva Sans Bold"/>
                <a:sym typeface="Canva Sans Bold"/>
              </a:rPr>
              <a:t>Scaling of numerical features in data preprocessing involves transforming the range of values to a standardized range, typically between 0 and 1 or with a mean of 0 and a standard deviation of 1. This ensures that features with different scales contribute equally to machine learning models, improving performance and convergence.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18230" y="1245213"/>
            <a:ext cx="13879454" cy="1222297"/>
          </a:xfrm>
          <a:prstGeom prst="rect">
            <a:avLst/>
          </a:prstGeom>
        </p:spPr>
        <p:txBody>
          <a:bodyPr anchor="t" rtlCol="false" tIns="0" lIns="0" bIns="0" rIns="0">
            <a:spAutoFit/>
          </a:bodyPr>
          <a:lstStyle/>
          <a:p>
            <a:pPr algn="l" marL="0" indent="0" lvl="0">
              <a:lnSpc>
                <a:spcPts val="9332"/>
              </a:lnSpc>
            </a:pPr>
            <a:r>
              <a:rPr lang="en-US" sz="7291">
                <a:solidFill>
                  <a:srgbClr val="292F33"/>
                </a:solidFill>
                <a:latin typeface="Poppins Ultra-Bold"/>
                <a:ea typeface="Poppins Ultra-Bold"/>
                <a:cs typeface="Poppins Ultra-Bold"/>
                <a:sym typeface="Poppins Ultra-Bold"/>
              </a:rPr>
              <a:t>CLUSTERING METHODOLOGY</a:t>
            </a:r>
          </a:p>
        </p:txBody>
      </p:sp>
      <p:sp>
        <p:nvSpPr>
          <p:cNvPr name="Freeform 4" id="4"/>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9" id="9"/>
          <p:cNvSpPr txBox="true"/>
          <p:nvPr/>
        </p:nvSpPr>
        <p:spPr>
          <a:xfrm rot="0">
            <a:off x="1025337" y="3689681"/>
            <a:ext cx="15886881" cy="6414735"/>
          </a:xfrm>
          <a:prstGeom prst="rect">
            <a:avLst/>
          </a:prstGeom>
        </p:spPr>
        <p:txBody>
          <a:bodyPr anchor="t" rtlCol="false" tIns="0" lIns="0" bIns="0" rIns="0">
            <a:spAutoFit/>
          </a:bodyPr>
          <a:lstStyle/>
          <a:p>
            <a:pPr algn="l">
              <a:lnSpc>
                <a:spcPts val="3956"/>
              </a:lnSpc>
              <a:spcBef>
                <a:spcPct val="0"/>
              </a:spcBef>
            </a:pPr>
            <a:r>
              <a:rPr lang="en-US" sz="2826">
                <a:solidFill>
                  <a:srgbClr val="292F33"/>
                </a:solidFill>
                <a:latin typeface="Open Sans Bold"/>
                <a:ea typeface="Open Sans Bold"/>
                <a:cs typeface="Open Sans Bold"/>
                <a:sym typeface="Open Sans Bold"/>
              </a:rPr>
              <a:t>Feature Selection: Choose relevant features for clustering.</a:t>
            </a:r>
          </a:p>
          <a:p>
            <a:pPr algn="l">
              <a:lnSpc>
                <a:spcPts val="3956"/>
              </a:lnSpc>
              <a:spcBef>
                <a:spcPct val="0"/>
              </a:spcBef>
            </a:pPr>
          </a:p>
          <a:p>
            <a:pPr algn="l">
              <a:lnSpc>
                <a:spcPts val="3956"/>
              </a:lnSpc>
              <a:spcBef>
                <a:spcPct val="0"/>
              </a:spcBef>
            </a:pPr>
            <a:r>
              <a:rPr lang="en-US" sz="2826">
                <a:solidFill>
                  <a:srgbClr val="292F33"/>
                </a:solidFill>
                <a:latin typeface="Open Sans Bold"/>
                <a:ea typeface="Open Sans Bold"/>
                <a:cs typeface="Open Sans Bold"/>
                <a:sym typeface="Open Sans Bold"/>
              </a:rPr>
              <a:t>Data Scaling: Standardize the features to have a mean of 0 and a standard deviation of 1.</a:t>
            </a:r>
          </a:p>
          <a:p>
            <a:pPr algn="l">
              <a:lnSpc>
                <a:spcPts val="3956"/>
              </a:lnSpc>
              <a:spcBef>
                <a:spcPct val="0"/>
              </a:spcBef>
            </a:pPr>
          </a:p>
          <a:p>
            <a:pPr algn="l">
              <a:lnSpc>
                <a:spcPts val="3956"/>
              </a:lnSpc>
              <a:spcBef>
                <a:spcPct val="0"/>
              </a:spcBef>
            </a:pPr>
            <a:r>
              <a:rPr lang="en-US" sz="2826">
                <a:solidFill>
                  <a:srgbClr val="292F33"/>
                </a:solidFill>
                <a:latin typeface="Open Sans Bold"/>
                <a:ea typeface="Open Sans Bold"/>
                <a:cs typeface="Open Sans Bold"/>
                <a:sym typeface="Open Sans Bold"/>
              </a:rPr>
              <a:t>Clustering Algorithms:</a:t>
            </a:r>
          </a:p>
          <a:p>
            <a:pPr algn="l">
              <a:lnSpc>
                <a:spcPts val="3956"/>
              </a:lnSpc>
              <a:spcBef>
                <a:spcPct val="0"/>
              </a:spcBef>
            </a:pPr>
            <a:r>
              <a:rPr lang="en-US" sz="2826">
                <a:solidFill>
                  <a:srgbClr val="292F33"/>
                </a:solidFill>
                <a:latin typeface="Open Sans Bold"/>
                <a:ea typeface="Open Sans Bold"/>
                <a:cs typeface="Open Sans Bold"/>
                <a:sym typeface="Open Sans Bold"/>
              </a:rPr>
              <a:t>K-Means clustering</a:t>
            </a:r>
          </a:p>
          <a:p>
            <a:pPr algn="l">
              <a:lnSpc>
                <a:spcPts val="3956"/>
              </a:lnSpc>
              <a:spcBef>
                <a:spcPct val="0"/>
              </a:spcBef>
            </a:pPr>
            <a:r>
              <a:rPr lang="en-US" sz="2826">
                <a:solidFill>
                  <a:srgbClr val="292F33"/>
                </a:solidFill>
                <a:latin typeface="Open Sans Bold"/>
                <a:ea typeface="Open Sans Bold"/>
                <a:cs typeface="Open Sans Bold"/>
                <a:sym typeface="Open Sans Bold"/>
              </a:rPr>
              <a:t>Hierarchical clustering (optional)</a:t>
            </a:r>
          </a:p>
          <a:p>
            <a:pPr algn="l">
              <a:lnSpc>
                <a:spcPts val="3956"/>
              </a:lnSpc>
              <a:spcBef>
                <a:spcPct val="0"/>
              </a:spcBef>
            </a:pPr>
          </a:p>
          <a:p>
            <a:pPr algn="l">
              <a:lnSpc>
                <a:spcPts val="3956"/>
              </a:lnSpc>
              <a:spcBef>
                <a:spcPct val="0"/>
              </a:spcBef>
            </a:pPr>
            <a:r>
              <a:rPr lang="en-US" sz="2826">
                <a:solidFill>
                  <a:srgbClr val="292F33"/>
                </a:solidFill>
                <a:latin typeface="Open Sans Bold"/>
                <a:ea typeface="Open Sans Bold"/>
                <a:cs typeface="Open Sans Bold"/>
                <a:sym typeface="Open Sans Bold"/>
              </a:rPr>
              <a:t>Evaluation:</a:t>
            </a:r>
          </a:p>
          <a:p>
            <a:pPr algn="l">
              <a:lnSpc>
                <a:spcPts val="3956"/>
              </a:lnSpc>
              <a:spcBef>
                <a:spcPct val="0"/>
              </a:spcBef>
            </a:pPr>
            <a:r>
              <a:rPr lang="en-US" sz="2826">
                <a:solidFill>
                  <a:srgbClr val="292F33"/>
                </a:solidFill>
                <a:latin typeface="Open Sans Bold"/>
                <a:ea typeface="Open Sans Bold"/>
                <a:cs typeface="Open Sans Bold"/>
                <a:sym typeface="Open Sans Bold"/>
              </a:rPr>
              <a:t>Determine the optimal number of clusters using methods like the Elbow method</a:t>
            </a:r>
          </a:p>
          <a:p>
            <a:pPr algn="l">
              <a:lnSpc>
                <a:spcPts val="3956"/>
              </a:lnSpc>
              <a:spcBef>
                <a:spcPct val="0"/>
              </a:spcBef>
            </a:pPr>
            <a:r>
              <a:rPr lang="en-US" sz="2826">
                <a:solidFill>
                  <a:srgbClr val="292F33"/>
                </a:solidFill>
                <a:latin typeface="Open Sans Bold"/>
                <a:ea typeface="Open Sans Bold"/>
                <a:cs typeface="Open Sans Bold"/>
                <a:sym typeface="Open Sans Bold"/>
              </a:rPr>
              <a:t> and Silhouette score.</a:t>
            </a:r>
          </a:p>
          <a:p>
            <a:pPr algn="l">
              <a:lnSpc>
                <a:spcPts val="3956"/>
              </a:lnSpc>
              <a:spcBef>
                <a:spcPct val="0"/>
              </a:spcBef>
            </a:pPr>
          </a:p>
          <a:p>
            <a:pPr algn="l">
              <a:lnSpc>
                <a:spcPts val="3956"/>
              </a:lnSpc>
              <a:spcBef>
                <a:spcPct val="0"/>
              </a:spcBef>
            </a:pPr>
            <a:r>
              <a:rPr lang="en-US" sz="2826">
                <a:solidFill>
                  <a:srgbClr val="292F33"/>
                </a:solidFill>
                <a:latin typeface="Open Sans Bold"/>
                <a:ea typeface="Open Sans Bold"/>
                <a:cs typeface="Open Sans Bold"/>
                <a:sym typeface="Open Sans Bold"/>
              </a:rPr>
              <a:t>Interpretation: Analyze the characteristics of each cluster to create customer profiles.</a:t>
            </a:r>
          </a:p>
        </p:txBody>
      </p:sp>
      <p:sp>
        <p:nvSpPr>
          <p:cNvPr name="TextBox 10" id="10"/>
          <p:cNvSpPr txBox="true"/>
          <p:nvPr/>
        </p:nvSpPr>
        <p:spPr>
          <a:xfrm rot="0">
            <a:off x="1025337" y="2627510"/>
            <a:ext cx="6494711" cy="887095"/>
          </a:xfrm>
          <a:prstGeom prst="rect">
            <a:avLst/>
          </a:prstGeom>
        </p:spPr>
        <p:txBody>
          <a:bodyPr anchor="t" rtlCol="false" tIns="0" lIns="0" bIns="0" rIns="0">
            <a:spAutoFit/>
          </a:bodyPr>
          <a:lstStyle/>
          <a:p>
            <a:pPr algn="ctr">
              <a:lnSpc>
                <a:spcPts val="7279"/>
              </a:lnSpc>
            </a:pPr>
            <a:r>
              <a:rPr lang="en-US" sz="5199">
                <a:solidFill>
                  <a:srgbClr val="292F33"/>
                </a:solidFill>
                <a:latin typeface="Canva Sans Bold"/>
                <a:ea typeface="Canva Sans Bold"/>
                <a:cs typeface="Canva Sans Bold"/>
                <a:sym typeface="Canva Sans Bold"/>
              </a:rPr>
              <a:t>Steps for clustering: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7974785" y="3199231"/>
            <a:ext cx="10313215" cy="6225556"/>
          </a:xfrm>
          <a:custGeom>
            <a:avLst/>
            <a:gdLst/>
            <a:ahLst/>
            <a:cxnLst/>
            <a:rect r="r" b="b" t="t" l="l"/>
            <a:pathLst>
              <a:path h="6225556" w="10313215">
                <a:moveTo>
                  <a:pt x="0" y="0"/>
                </a:moveTo>
                <a:lnTo>
                  <a:pt x="10313215" y="0"/>
                </a:lnTo>
                <a:lnTo>
                  <a:pt x="10313215" y="6225556"/>
                </a:lnTo>
                <a:lnTo>
                  <a:pt x="0" y="6225556"/>
                </a:lnTo>
                <a:lnTo>
                  <a:pt x="0" y="0"/>
                </a:lnTo>
                <a:close/>
              </a:path>
            </a:pathLst>
          </a:custGeom>
          <a:blipFill>
            <a:blip r:embed="rId10"/>
            <a:stretch>
              <a:fillRect l="0" t="0" r="0" b="0"/>
            </a:stretch>
          </a:blipFill>
        </p:spPr>
      </p:sp>
      <p:sp>
        <p:nvSpPr>
          <p:cNvPr name="Freeform 10" id="10"/>
          <p:cNvSpPr/>
          <p:nvPr/>
        </p:nvSpPr>
        <p:spPr>
          <a:xfrm flipH="false" flipV="false" rot="0">
            <a:off x="12462447" y="5657215"/>
            <a:ext cx="668946" cy="1264331"/>
          </a:xfrm>
          <a:custGeom>
            <a:avLst/>
            <a:gdLst/>
            <a:ahLst/>
            <a:cxnLst/>
            <a:rect r="r" b="b" t="t" l="l"/>
            <a:pathLst>
              <a:path h="1264331" w="668946">
                <a:moveTo>
                  <a:pt x="0" y="0"/>
                </a:moveTo>
                <a:lnTo>
                  <a:pt x="668945" y="0"/>
                </a:lnTo>
                <a:lnTo>
                  <a:pt x="668945" y="1264331"/>
                </a:lnTo>
                <a:lnTo>
                  <a:pt x="0" y="12643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1663397" y="1823024"/>
            <a:ext cx="8431579" cy="949381"/>
          </a:xfrm>
          <a:prstGeom prst="rect">
            <a:avLst/>
          </a:prstGeom>
        </p:spPr>
        <p:txBody>
          <a:bodyPr anchor="t" rtlCol="false" tIns="0" lIns="0" bIns="0" rIns="0">
            <a:spAutoFit/>
          </a:bodyPr>
          <a:lstStyle/>
          <a:p>
            <a:pPr algn="ctr" marL="0" indent="0" lvl="0">
              <a:lnSpc>
                <a:spcPts val="7216"/>
              </a:lnSpc>
              <a:spcBef>
                <a:spcPct val="0"/>
              </a:spcBef>
            </a:pPr>
            <a:r>
              <a:rPr lang="en-US" sz="5638">
                <a:solidFill>
                  <a:srgbClr val="292F33"/>
                </a:solidFill>
                <a:latin typeface="Poppins Ultra-Bold"/>
                <a:ea typeface="Poppins Ultra-Bold"/>
                <a:cs typeface="Poppins Ultra-Bold"/>
                <a:sym typeface="Poppins Ultra-Bold"/>
              </a:rPr>
              <a:t>K-MEANS CLUSTERING</a:t>
            </a:r>
          </a:p>
        </p:txBody>
      </p:sp>
      <p:sp>
        <p:nvSpPr>
          <p:cNvPr name="TextBox 12" id="12"/>
          <p:cNvSpPr txBox="true"/>
          <p:nvPr/>
        </p:nvSpPr>
        <p:spPr>
          <a:xfrm rot="0">
            <a:off x="1028700" y="3392883"/>
            <a:ext cx="6949448" cy="4349684"/>
          </a:xfrm>
          <a:prstGeom prst="rect">
            <a:avLst/>
          </a:prstGeom>
        </p:spPr>
        <p:txBody>
          <a:bodyPr anchor="t" rtlCol="false" tIns="0" lIns="0" bIns="0" rIns="0">
            <a:spAutoFit/>
          </a:bodyPr>
          <a:lstStyle/>
          <a:p>
            <a:pPr algn="l" marL="594287" indent="-297144" lvl="1">
              <a:lnSpc>
                <a:spcPts val="3853"/>
              </a:lnSpc>
              <a:spcBef>
                <a:spcPct val="0"/>
              </a:spcBef>
              <a:buFont typeface="Arial"/>
              <a:buChar char="•"/>
            </a:pPr>
            <a:r>
              <a:rPr lang="en-US" sz="2752" spc="-55">
                <a:solidFill>
                  <a:srgbClr val="000000"/>
                </a:solidFill>
                <a:latin typeface="Open Sans Bold"/>
                <a:ea typeface="Open Sans Bold"/>
                <a:cs typeface="Open Sans Bold"/>
                <a:sym typeface="Open Sans Bold"/>
              </a:rPr>
              <a:t>Explanati</a:t>
            </a:r>
            <a:r>
              <a:rPr lang="en-US" sz="2752" spc="-55" strike="noStrike" u="none">
                <a:solidFill>
                  <a:srgbClr val="000000"/>
                </a:solidFill>
                <a:latin typeface="Open Sans Bold"/>
                <a:ea typeface="Open Sans Bold"/>
                <a:cs typeface="Open Sans Bold"/>
                <a:sym typeface="Open Sans Bold"/>
              </a:rPr>
              <a:t>on: Plots sum of squared distances vs. number of clusters</a:t>
            </a:r>
          </a:p>
          <a:p>
            <a:pPr algn="l">
              <a:lnSpc>
                <a:spcPts val="3853"/>
              </a:lnSpc>
              <a:spcBef>
                <a:spcPct val="0"/>
              </a:spcBef>
            </a:pPr>
          </a:p>
          <a:p>
            <a:pPr algn="l" marL="594287" indent="-297144" lvl="1">
              <a:lnSpc>
                <a:spcPts val="3853"/>
              </a:lnSpc>
              <a:spcBef>
                <a:spcPct val="0"/>
              </a:spcBef>
              <a:buFont typeface="Arial"/>
              <a:buChar char="•"/>
            </a:pPr>
            <a:r>
              <a:rPr lang="en-US" sz="2752" spc="-55" strike="noStrike" u="none">
                <a:solidFill>
                  <a:srgbClr val="000000"/>
                </a:solidFill>
                <a:latin typeface="Open Sans Bold"/>
                <a:ea typeface="Open Sans Bold"/>
                <a:cs typeface="Open Sans Bold"/>
                <a:sym typeface="Open Sans Bold"/>
              </a:rPr>
              <a:t>Visual: Elbow graph indicating optimal number of clusters (k=4)</a:t>
            </a:r>
          </a:p>
          <a:p>
            <a:pPr algn="l">
              <a:lnSpc>
                <a:spcPts val="3853"/>
              </a:lnSpc>
              <a:spcBef>
                <a:spcPct val="0"/>
              </a:spcBef>
            </a:pPr>
          </a:p>
          <a:p>
            <a:pPr algn="l" marL="594287" indent="-297144" lvl="1">
              <a:lnSpc>
                <a:spcPts val="3853"/>
              </a:lnSpc>
              <a:spcBef>
                <a:spcPct val="0"/>
              </a:spcBef>
              <a:buFont typeface="Arial"/>
              <a:buChar char="•"/>
            </a:pPr>
            <a:r>
              <a:rPr lang="en-US" sz="2752" spc="-55" strike="noStrike" u="none">
                <a:solidFill>
                  <a:srgbClr val="000000"/>
                </a:solidFill>
                <a:latin typeface="Open Sans Bold"/>
                <a:ea typeface="Open Sans Bold"/>
                <a:cs typeface="Open Sans Bold"/>
                <a:sym typeface="Open Sans Bold"/>
              </a:rPr>
              <a:t>Conclusion: Chose k=4 for further analysis</a:t>
            </a:r>
          </a:p>
          <a:p>
            <a:pPr algn="l" marL="0" indent="0" lvl="0">
              <a:lnSpc>
                <a:spcPts val="3853"/>
              </a:lnSpc>
              <a:spcBef>
                <a:spcPct val="0"/>
              </a:spcBef>
            </a:pPr>
          </a:p>
        </p:txBody>
      </p:sp>
      <p:sp>
        <p:nvSpPr>
          <p:cNvPr name="TextBox 13" id="13"/>
          <p:cNvSpPr txBox="true"/>
          <p:nvPr/>
        </p:nvSpPr>
        <p:spPr>
          <a:xfrm rot="0">
            <a:off x="7978148" y="5076825"/>
            <a:ext cx="1031321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01428">
            <a:off x="13021727" y="5747183"/>
            <a:ext cx="7346250" cy="9079635"/>
          </a:xfrm>
          <a:custGeom>
            <a:avLst/>
            <a:gdLst/>
            <a:ahLst/>
            <a:cxnLst/>
            <a:rect r="r" b="b" t="t" l="l"/>
            <a:pathLst>
              <a:path h="9079635" w="7346250">
                <a:moveTo>
                  <a:pt x="0" y="0"/>
                </a:moveTo>
                <a:lnTo>
                  <a:pt x="7346250" y="0"/>
                </a:lnTo>
                <a:lnTo>
                  <a:pt x="7346250" y="9079634"/>
                </a:lnTo>
                <a:lnTo>
                  <a:pt x="0" y="9079634"/>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783794" y="1591121"/>
            <a:ext cx="8720413" cy="943685"/>
          </a:xfrm>
          <a:prstGeom prst="rect">
            <a:avLst/>
          </a:prstGeom>
        </p:spPr>
        <p:txBody>
          <a:bodyPr anchor="t" rtlCol="false" tIns="0" lIns="0" bIns="0" rIns="0">
            <a:spAutoFit/>
          </a:bodyPr>
          <a:lstStyle/>
          <a:p>
            <a:pPr algn="ctr" marL="0" indent="0" lvl="0">
              <a:lnSpc>
                <a:spcPts val="7143"/>
              </a:lnSpc>
              <a:spcBef>
                <a:spcPct val="0"/>
              </a:spcBef>
            </a:pPr>
            <a:r>
              <a:rPr lang="en-US" sz="5580">
                <a:solidFill>
                  <a:srgbClr val="292F33"/>
                </a:solidFill>
                <a:latin typeface="Poppins Ultra-Bold"/>
                <a:ea typeface="Poppins Ultra-Bold"/>
                <a:cs typeface="Poppins Ultra-Bold"/>
                <a:sym typeface="Poppins Ultra-Bold"/>
              </a:rPr>
              <a:t>CLUSTERING RESULTS</a:t>
            </a:r>
          </a:p>
        </p:txBody>
      </p:sp>
      <p:sp>
        <p:nvSpPr>
          <p:cNvPr name="Freeform 5" id="5"/>
          <p:cNvSpPr/>
          <p:nvPr/>
        </p:nvSpPr>
        <p:spPr>
          <a:xfrm flipH="false" flipV="false" rot="0">
            <a:off x="14310913" y="-2766628"/>
            <a:ext cx="6276355" cy="6276355"/>
          </a:xfrm>
          <a:custGeom>
            <a:avLst/>
            <a:gdLst/>
            <a:ahLst/>
            <a:cxnLst/>
            <a:rect r="r" b="b" t="t" l="l"/>
            <a:pathLst>
              <a:path h="6276355" w="6276355">
                <a:moveTo>
                  <a:pt x="0" y="0"/>
                </a:moveTo>
                <a:lnTo>
                  <a:pt x="6276355" y="0"/>
                </a:lnTo>
                <a:lnTo>
                  <a:pt x="6276355"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5337" y="1009650"/>
            <a:ext cx="16233963" cy="908624"/>
            <a:chOff x="0" y="0"/>
            <a:chExt cx="21645284" cy="1211498"/>
          </a:xfrm>
        </p:grpSpPr>
        <p:sp>
          <p:nvSpPr>
            <p:cNvPr name="AutoShape 7" id="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8" id="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0" id="10"/>
          <p:cNvSpPr/>
          <p:nvPr/>
        </p:nvSpPr>
        <p:spPr>
          <a:xfrm flipH="false" flipV="false" rot="0">
            <a:off x="12079659" y="5330642"/>
            <a:ext cx="857526" cy="1059863"/>
          </a:xfrm>
          <a:custGeom>
            <a:avLst/>
            <a:gdLst/>
            <a:ahLst/>
            <a:cxnLst/>
            <a:rect r="r" b="b" t="t" l="l"/>
            <a:pathLst>
              <a:path h="1059863" w="857526">
                <a:moveTo>
                  <a:pt x="0" y="0"/>
                </a:moveTo>
                <a:lnTo>
                  <a:pt x="857526" y="0"/>
                </a:lnTo>
                <a:lnTo>
                  <a:pt x="857526" y="1059863"/>
                </a:lnTo>
                <a:lnTo>
                  <a:pt x="0" y="10598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451683" y="5295209"/>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138178" y="771436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751647" y="5240355"/>
            <a:ext cx="8145731" cy="4948027"/>
          </a:xfrm>
          <a:custGeom>
            <a:avLst/>
            <a:gdLst/>
            <a:ahLst/>
            <a:cxnLst/>
            <a:rect r="r" b="b" t="t" l="l"/>
            <a:pathLst>
              <a:path h="4948027" w="8145731">
                <a:moveTo>
                  <a:pt x="0" y="0"/>
                </a:moveTo>
                <a:lnTo>
                  <a:pt x="8145731" y="0"/>
                </a:lnTo>
                <a:lnTo>
                  <a:pt x="8145731" y="4948027"/>
                </a:lnTo>
                <a:lnTo>
                  <a:pt x="0" y="4948027"/>
                </a:lnTo>
                <a:lnTo>
                  <a:pt x="0" y="0"/>
                </a:lnTo>
                <a:close/>
              </a:path>
            </a:pathLst>
          </a:custGeom>
          <a:blipFill>
            <a:blip r:embed="rId14"/>
            <a:stretch>
              <a:fillRect l="0" t="0" r="0" b="0"/>
            </a:stretch>
          </a:blipFill>
        </p:spPr>
      </p:sp>
      <p:sp>
        <p:nvSpPr>
          <p:cNvPr name="TextBox 14" id="14"/>
          <p:cNvSpPr txBox="true"/>
          <p:nvPr/>
        </p:nvSpPr>
        <p:spPr>
          <a:xfrm rot="0">
            <a:off x="1618950" y="3661920"/>
            <a:ext cx="10460709" cy="456011"/>
          </a:xfrm>
          <a:prstGeom prst="rect">
            <a:avLst/>
          </a:prstGeom>
        </p:spPr>
        <p:txBody>
          <a:bodyPr anchor="t" rtlCol="false" tIns="0" lIns="0" bIns="0" rIns="0">
            <a:spAutoFit/>
          </a:bodyPr>
          <a:lstStyle/>
          <a:p>
            <a:pPr algn="ctr" marL="576843" indent="-288422" lvl="1">
              <a:lnSpc>
                <a:spcPts val="3740"/>
              </a:lnSpc>
              <a:buFont typeface="Arial"/>
              <a:buChar char="•"/>
            </a:pPr>
            <a:r>
              <a:rPr lang="en-US" sz="2671">
                <a:solidFill>
                  <a:srgbClr val="292F33"/>
                </a:solidFill>
                <a:latin typeface="Open Sans Bold"/>
                <a:ea typeface="Open Sans Bold"/>
                <a:cs typeface="Open Sans Bold"/>
                <a:sym typeface="Open Sans Bold"/>
              </a:rPr>
              <a:t>Cluster Centroids: Display coordinates of centroids for k=4</a:t>
            </a:r>
          </a:p>
        </p:txBody>
      </p:sp>
      <p:sp>
        <p:nvSpPr>
          <p:cNvPr name="TextBox 15" id="15"/>
          <p:cNvSpPr txBox="true"/>
          <p:nvPr/>
        </p:nvSpPr>
        <p:spPr>
          <a:xfrm rot="0">
            <a:off x="1619137" y="5759626"/>
            <a:ext cx="5497562" cy="449026"/>
          </a:xfrm>
          <a:prstGeom prst="rect">
            <a:avLst/>
          </a:prstGeom>
        </p:spPr>
        <p:txBody>
          <a:bodyPr anchor="t" rtlCol="false" tIns="0" lIns="0" bIns="0" rIns="0">
            <a:spAutoFit/>
          </a:bodyPr>
          <a:lstStyle/>
          <a:p>
            <a:pPr algn="ctr" marL="555254" indent="-277627" lvl="1">
              <a:lnSpc>
                <a:spcPts val="3600"/>
              </a:lnSpc>
              <a:buFont typeface="Arial"/>
              <a:buChar char="•"/>
            </a:pPr>
            <a:r>
              <a:rPr lang="en-US" sz="2571">
                <a:solidFill>
                  <a:srgbClr val="292F33"/>
                </a:solidFill>
                <a:latin typeface="Open Sans Bold"/>
                <a:ea typeface="Open Sans Bold"/>
                <a:cs typeface="Open Sans Bold"/>
                <a:sym typeface="Open Sans Bold"/>
              </a:rPr>
              <a:t> </a:t>
            </a:r>
            <a:r>
              <a:rPr lang="en-US" sz="2571">
                <a:solidFill>
                  <a:srgbClr val="292F33"/>
                </a:solidFill>
                <a:latin typeface="Open Sans Bold"/>
                <a:ea typeface="Open Sans Bold"/>
                <a:cs typeface="Open Sans Bold"/>
                <a:sym typeface="Open Sans Bold"/>
              </a:rPr>
              <a:t>Visual: Scatter plot of clusters</a:t>
            </a:r>
          </a:p>
        </p:txBody>
      </p:sp>
      <p:sp>
        <p:nvSpPr>
          <p:cNvPr name="TextBox 16" id="16"/>
          <p:cNvSpPr txBox="true"/>
          <p:nvPr/>
        </p:nvSpPr>
        <p:spPr>
          <a:xfrm rot="0">
            <a:off x="1618950" y="4639585"/>
            <a:ext cx="10995496" cy="449026"/>
          </a:xfrm>
          <a:prstGeom prst="rect">
            <a:avLst/>
          </a:prstGeom>
        </p:spPr>
        <p:txBody>
          <a:bodyPr anchor="t" rtlCol="false" tIns="0" lIns="0" bIns="0" rIns="0">
            <a:spAutoFit/>
          </a:bodyPr>
          <a:lstStyle/>
          <a:p>
            <a:pPr algn="ctr" marL="555254" indent="-277627" lvl="1">
              <a:lnSpc>
                <a:spcPts val="3600"/>
              </a:lnSpc>
              <a:buFont typeface="Arial"/>
              <a:buChar char="•"/>
            </a:pPr>
            <a:r>
              <a:rPr lang="en-US" sz="2571">
                <a:solidFill>
                  <a:srgbClr val="292F33"/>
                </a:solidFill>
                <a:latin typeface="Open Sans Bold"/>
                <a:ea typeface="Open Sans Bold"/>
                <a:cs typeface="Open Sans Bold"/>
                <a:sym typeface="Open Sans Bold"/>
              </a:rPr>
              <a:t>Use PCA to reduce the features to 2 dimensions for visualization</a:t>
            </a:r>
          </a:p>
        </p:txBody>
      </p:sp>
      <p:sp>
        <p:nvSpPr>
          <p:cNvPr name="TextBox 17" id="17"/>
          <p:cNvSpPr txBox="true"/>
          <p:nvPr/>
        </p:nvSpPr>
        <p:spPr>
          <a:xfrm rot="0">
            <a:off x="1674315" y="6947942"/>
            <a:ext cx="6955408" cy="449026"/>
          </a:xfrm>
          <a:prstGeom prst="rect">
            <a:avLst/>
          </a:prstGeom>
        </p:spPr>
        <p:txBody>
          <a:bodyPr anchor="t" rtlCol="false" tIns="0" lIns="0" bIns="0" rIns="0">
            <a:spAutoFit/>
          </a:bodyPr>
          <a:lstStyle/>
          <a:p>
            <a:pPr algn="ctr" marL="555254" indent="-277627" lvl="1">
              <a:lnSpc>
                <a:spcPts val="3600"/>
              </a:lnSpc>
              <a:buFont typeface="Arial"/>
              <a:buChar char="•"/>
            </a:pPr>
            <a:r>
              <a:rPr lang="en-US" sz="2571">
                <a:solidFill>
                  <a:srgbClr val="292F33"/>
                </a:solidFill>
                <a:latin typeface="Open Sans Bold"/>
                <a:ea typeface="Open Sans Bold"/>
                <a:cs typeface="Open Sans Bold"/>
                <a:sym typeface="Open Sans Bold"/>
              </a:rPr>
              <a:t>Insights: Characteristics of each cluster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29078" y="1719881"/>
            <a:ext cx="12614567" cy="1002879"/>
          </a:xfrm>
          <a:prstGeom prst="rect">
            <a:avLst/>
          </a:prstGeom>
        </p:spPr>
        <p:txBody>
          <a:bodyPr anchor="t" rtlCol="false" tIns="0" lIns="0" bIns="0" rIns="0">
            <a:spAutoFit/>
          </a:bodyPr>
          <a:lstStyle/>
          <a:p>
            <a:pPr algn="l" marL="0" indent="0" lvl="0">
              <a:lnSpc>
                <a:spcPts val="7630"/>
              </a:lnSpc>
            </a:pPr>
            <a:r>
              <a:rPr lang="en-US" sz="5961">
                <a:solidFill>
                  <a:srgbClr val="292F33"/>
                </a:solidFill>
                <a:latin typeface="Poppins Ultra-Bold"/>
                <a:ea typeface="Poppins Ultra-Bold"/>
                <a:cs typeface="Poppins Ultra-Bold"/>
                <a:sym typeface="Poppins Ultra-Bold"/>
              </a:rPr>
              <a:t>CLASSIFICATION METHODOLOGY</a:t>
            </a:r>
          </a:p>
        </p:txBody>
      </p:sp>
      <p:sp>
        <p:nvSpPr>
          <p:cNvPr name="Freeform 4" id="4"/>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9" id="9"/>
          <p:cNvSpPr txBox="true"/>
          <p:nvPr/>
        </p:nvSpPr>
        <p:spPr>
          <a:xfrm rot="0">
            <a:off x="2129078" y="3387335"/>
            <a:ext cx="1785804" cy="449032"/>
          </a:xfrm>
          <a:prstGeom prst="rect">
            <a:avLst/>
          </a:prstGeom>
        </p:spPr>
        <p:txBody>
          <a:bodyPr anchor="t" rtlCol="false" tIns="0" lIns="0" bIns="0" rIns="0">
            <a:spAutoFit/>
          </a:bodyPr>
          <a:lstStyle/>
          <a:p>
            <a:pPr algn="l">
              <a:lnSpc>
                <a:spcPts val="3600"/>
              </a:lnSpc>
              <a:spcBef>
                <a:spcPct val="0"/>
              </a:spcBef>
            </a:pPr>
            <a:r>
              <a:rPr lang="en-US" sz="2571">
                <a:solidFill>
                  <a:srgbClr val="7AB6E8"/>
                </a:solidFill>
                <a:latin typeface="Open Sans Bold"/>
                <a:ea typeface="Open Sans Bold"/>
                <a:cs typeface="Open Sans Bold"/>
                <a:sym typeface="Open Sans Bold"/>
              </a:rPr>
              <a:t>Objective:</a:t>
            </a:r>
          </a:p>
        </p:txBody>
      </p:sp>
      <p:sp>
        <p:nvSpPr>
          <p:cNvPr name="TextBox 10" id="10"/>
          <p:cNvSpPr txBox="true"/>
          <p:nvPr/>
        </p:nvSpPr>
        <p:spPr>
          <a:xfrm rot="0">
            <a:off x="2091657" y="4344319"/>
            <a:ext cx="3079638" cy="449032"/>
          </a:xfrm>
          <a:prstGeom prst="rect">
            <a:avLst/>
          </a:prstGeom>
        </p:spPr>
        <p:txBody>
          <a:bodyPr anchor="t" rtlCol="false" tIns="0" lIns="0" bIns="0" rIns="0">
            <a:spAutoFit/>
          </a:bodyPr>
          <a:lstStyle/>
          <a:p>
            <a:pPr algn="l">
              <a:lnSpc>
                <a:spcPts val="3600"/>
              </a:lnSpc>
              <a:spcBef>
                <a:spcPct val="0"/>
              </a:spcBef>
            </a:pPr>
            <a:r>
              <a:rPr lang="en-US" sz="2571">
                <a:solidFill>
                  <a:srgbClr val="7AB6E8"/>
                </a:solidFill>
                <a:latin typeface="Open Sans Bold"/>
                <a:ea typeface="Open Sans Bold"/>
                <a:cs typeface="Open Sans Bold"/>
                <a:sym typeface="Open Sans Bold"/>
              </a:rPr>
              <a:t>Algorithm Chosen:</a:t>
            </a:r>
          </a:p>
        </p:txBody>
      </p:sp>
      <p:sp>
        <p:nvSpPr>
          <p:cNvPr name="TextBox 11" id="11"/>
          <p:cNvSpPr txBox="true"/>
          <p:nvPr/>
        </p:nvSpPr>
        <p:spPr>
          <a:xfrm rot="0">
            <a:off x="3984200" y="3447663"/>
            <a:ext cx="6111553" cy="347426"/>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Open Sans Bold"/>
                <a:ea typeface="Open Sans Bold"/>
                <a:cs typeface="Open Sans Bold"/>
                <a:sym typeface="Open Sans Bold"/>
              </a:rPr>
              <a:t>Predict customer segments for new customers</a:t>
            </a:r>
          </a:p>
        </p:txBody>
      </p:sp>
      <p:sp>
        <p:nvSpPr>
          <p:cNvPr name="TextBox 12" id="12"/>
          <p:cNvSpPr txBox="true"/>
          <p:nvPr/>
        </p:nvSpPr>
        <p:spPr>
          <a:xfrm rot="0">
            <a:off x="5187849" y="4363369"/>
            <a:ext cx="4370189" cy="347426"/>
          </a:xfrm>
          <a:prstGeom prst="rect">
            <a:avLst/>
          </a:prstGeom>
        </p:spPr>
        <p:txBody>
          <a:bodyPr anchor="t" rtlCol="false" tIns="0" lIns="0" bIns="0" rIns="0">
            <a:spAutoFit/>
          </a:bodyPr>
          <a:lstStyle/>
          <a:p>
            <a:pPr algn="ctr">
              <a:lnSpc>
                <a:spcPts val="2900"/>
              </a:lnSpc>
              <a:spcBef>
                <a:spcPct val="0"/>
              </a:spcBef>
            </a:pPr>
            <a:r>
              <a:rPr lang="en-US" sz="2071">
                <a:solidFill>
                  <a:srgbClr val="000000"/>
                </a:solidFill>
                <a:latin typeface="Open Sans Bold"/>
                <a:ea typeface="Open Sans Bold"/>
                <a:cs typeface="Open Sans Bold"/>
                <a:sym typeface="Open Sans Bold"/>
              </a:rPr>
              <a:t>Random Forest, Decision Tree etc</a:t>
            </a:r>
          </a:p>
        </p:txBody>
      </p:sp>
      <p:sp>
        <p:nvSpPr>
          <p:cNvPr name="TextBox 13" id="13"/>
          <p:cNvSpPr txBox="true"/>
          <p:nvPr/>
        </p:nvSpPr>
        <p:spPr>
          <a:xfrm rot="0">
            <a:off x="1865700" y="5874443"/>
            <a:ext cx="1394594" cy="621112"/>
          </a:xfrm>
          <a:prstGeom prst="rect">
            <a:avLst/>
          </a:prstGeom>
        </p:spPr>
        <p:txBody>
          <a:bodyPr anchor="t" rtlCol="false" tIns="0" lIns="0" bIns="0" rIns="0">
            <a:spAutoFit/>
          </a:bodyPr>
          <a:lstStyle/>
          <a:p>
            <a:pPr algn="ctr">
              <a:lnSpc>
                <a:spcPts val="5140"/>
              </a:lnSpc>
              <a:spcBef>
                <a:spcPct val="0"/>
              </a:spcBef>
            </a:pPr>
            <a:r>
              <a:rPr lang="en-US" sz="3671">
                <a:solidFill>
                  <a:srgbClr val="7AB6E8"/>
                </a:solidFill>
                <a:latin typeface="Open Sans Bold"/>
                <a:ea typeface="Open Sans Bold"/>
                <a:cs typeface="Open Sans Bold"/>
                <a:sym typeface="Open Sans Bold"/>
              </a:rPr>
              <a:t>Steps:</a:t>
            </a:r>
          </a:p>
        </p:txBody>
      </p:sp>
      <p:sp>
        <p:nvSpPr>
          <p:cNvPr name="TextBox 14" id="14"/>
          <p:cNvSpPr txBox="true"/>
          <p:nvPr/>
        </p:nvSpPr>
        <p:spPr>
          <a:xfrm rot="0">
            <a:off x="2290112" y="6732103"/>
            <a:ext cx="9499729" cy="1652150"/>
          </a:xfrm>
          <a:prstGeom prst="rect">
            <a:avLst/>
          </a:prstGeom>
        </p:spPr>
        <p:txBody>
          <a:bodyPr anchor="t" rtlCol="false" tIns="0" lIns="0" bIns="0" rIns="0">
            <a:spAutoFit/>
          </a:bodyPr>
          <a:lstStyle/>
          <a:p>
            <a:pPr algn="l" marL="686388" indent="-343194" lvl="1">
              <a:lnSpc>
                <a:spcPts val="4450"/>
              </a:lnSpc>
              <a:buFont typeface="Arial"/>
              <a:buChar char="•"/>
            </a:pPr>
            <a:r>
              <a:rPr lang="en-US" sz="3179">
                <a:solidFill>
                  <a:srgbClr val="000000"/>
                </a:solidFill>
                <a:latin typeface="Open Sans Bold"/>
                <a:ea typeface="Open Sans Bold"/>
                <a:cs typeface="Open Sans Bold"/>
                <a:sym typeface="Open Sans Bold"/>
              </a:rPr>
              <a:t>Splitting the data into training and test sets</a:t>
            </a:r>
          </a:p>
          <a:p>
            <a:pPr algn="l" marL="686388" indent="-343194" lvl="1">
              <a:lnSpc>
                <a:spcPts val="4450"/>
              </a:lnSpc>
              <a:buFont typeface="Arial"/>
              <a:buChar char="•"/>
            </a:pPr>
            <a:r>
              <a:rPr lang="en-US" sz="3179">
                <a:solidFill>
                  <a:srgbClr val="000000"/>
                </a:solidFill>
                <a:latin typeface="Open Sans Bold"/>
                <a:ea typeface="Open Sans Bold"/>
                <a:cs typeface="Open Sans Bold"/>
                <a:sym typeface="Open Sans Bold"/>
              </a:rPr>
              <a:t>Training the classifier</a:t>
            </a:r>
          </a:p>
          <a:p>
            <a:pPr algn="l" marL="686388" indent="-343194" lvl="1">
              <a:lnSpc>
                <a:spcPts val="4450"/>
              </a:lnSpc>
              <a:buFont typeface="Arial"/>
              <a:buChar char="•"/>
            </a:pPr>
            <a:r>
              <a:rPr lang="en-US" sz="3179">
                <a:solidFill>
                  <a:srgbClr val="000000"/>
                </a:solidFill>
                <a:latin typeface="Open Sans Bold"/>
                <a:ea typeface="Open Sans Bold"/>
                <a:cs typeface="Open Sans Bold"/>
                <a:sym typeface="Open Sans Bold"/>
              </a:rPr>
              <a:t>Evaluating the model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01428">
            <a:off x="13021727" y="5747183"/>
            <a:ext cx="7346250" cy="9079635"/>
          </a:xfrm>
          <a:custGeom>
            <a:avLst/>
            <a:gdLst/>
            <a:ahLst/>
            <a:cxnLst/>
            <a:rect r="r" b="b" t="t" l="l"/>
            <a:pathLst>
              <a:path h="9079635" w="7346250">
                <a:moveTo>
                  <a:pt x="0" y="0"/>
                </a:moveTo>
                <a:lnTo>
                  <a:pt x="7346250" y="0"/>
                </a:lnTo>
                <a:lnTo>
                  <a:pt x="7346250" y="9079634"/>
                </a:lnTo>
                <a:lnTo>
                  <a:pt x="0" y="9079634"/>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98710" y="1591121"/>
            <a:ext cx="9487217" cy="943685"/>
          </a:xfrm>
          <a:prstGeom prst="rect">
            <a:avLst/>
          </a:prstGeom>
        </p:spPr>
        <p:txBody>
          <a:bodyPr anchor="t" rtlCol="false" tIns="0" lIns="0" bIns="0" rIns="0">
            <a:spAutoFit/>
          </a:bodyPr>
          <a:lstStyle/>
          <a:p>
            <a:pPr algn="ctr" marL="0" indent="0" lvl="0">
              <a:lnSpc>
                <a:spcPts val="7143"/>
              </a:lnSpc>
              <a:spcBef>
                <a:spcPct val="0"/>
              </a:spcBef>
            </a:pPr>
            <a:r>
              <a:rPr lang="en-US" sz="5580">
                <a:solidFill>
                  <a:srgbClr val="292F33"/>
                </a:solidFill>
                <a:latin typeface="Poppins Ultra-Bold"/>
                <a:ea typeface="Poppins Ultra-Bold"/>
                <a:cs typeface="Poppins Ultra-Bold"/>
                <a:sym typeface="Poppins Ultra-Bold"/>
              </a:rPr>
              <a:t>CLASSIFICATION RESULTS</a:t>
            </a:r>
          </a:p>
        </p:txBody>
      </p:sp>
      <p:sp>
        <p:nvSpPr>
          <p:cNvPr name="Freeform 5" id="5"/>
          <p:cNvSpPr/>
          <p:nvPr/>
        </p:nvSpPr>
        <p:spPr>
          <a:xfrm flipH="false" flipV="false" rot="0">
            <a:off x="13702907" y="-2415871"/>
            <a:ext cx="6276355" cy="6276355"/>
          </a:xfrm>
          <a:custGeom>
            <a:avLst/>
            <a:gdLst/>
            <a:ahLst/>
            <a:cxnLst/>
            <a:rect r="r" b="b" t="t" l="l"/>
            <a:pathLst>
              <a:path h="6276355" w="6276355">
                <a:moveTo>
                  <a:pt x="0" y="0"/>
                </a:moveTo>
                <a:lnTo>
                  <a:pt x="6276355" y="0"/>
                </a:lnTo>
                <a:lnTo>
                  <a:pt x="6276355"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5337" y="1009650"/>
            <a:ext cx="16233963" cy="908624"/>
            <a:chOff x="0" y="0"/>
            <a:chExt cx="21645284" cy="1211498"/>
          </a:xfrm>
        </p:grpSpPr>
        <p:sp>
          <p:nvSpPr>
            <p:cNvPr name="AutoShape 7" id="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8" id="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0" id="10"/>
          <p:cNvSpPr/>
          <p:nvPr/>
        </p:nvSpPr>
        <p:spPr>
          <a:xfrm flipH="false" flipV="false" rot="0">
            <a:off x="7451683" y="5295209"/>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39714" y="5325563"/>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138178" y="771436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266576" y="3346609"/>
            <a:ext cx="9021424" cy="6097951"/>
          </a:xfrm>
          <a:custGeom>
            <a:avLst/>
            <a:gdLst/>
            <a:ahLst/>
            <a:cxnLst/>
            <a:rect r="r" b="b" t="t" l="l"/>
            <a:pathLst>
              <a:path h="6097951" w="9021424">
                <a:moveTo>
                  <a:pt x="0" y="0"/>
                </a:moveTo>
                <a:lnTo>
                  <a:pt x="9021424" y="0"/>
                </a:lnTo>
                <a:lnTo>
                  <a:pt x="9021424" y="6097951"/>
                </a:lnTo>
                <a:lnTo>
                  <a:pt x="0" y="6097951"/>
                </a:lnTo>
                <a:lnTo>
                  <a:pt x="0" y="0"/>
                </a:lnTo>
                <a:close/>
              </a:path>
            </a:pathLst>
          </a:custGeom>
          <a:blipFill>
            <a:blip r:embed="rId14"/>
            <a:stretch>
              <a:fillRect l="0" t="0" r="0" b="0"/>
            </a:stretch>
          </a:blipFill>
        </p:spPr>
      </p:sp>
      <p:sp>
        <p:nvSpPr>
          <p:cNvPr name="TextBox 14" id="14"/>
          <p:cNvSpPr txBox="true"/>
          <p:nvPr/>
        </p:nvSpPr>
        <p:spPr>
          <a:xfrm rot="0">
            <a:off x="1957143" y="2865195"/>
            <a:ext cx="6906094" cy="7003627"/>
          </a:xfrm>
          <a:prstGeom prst="rect">
            <a:avLst/>
          </a:prstGeom>
        </p:spPr>
        <p:txBody>
          <a:bodyPr anchor="t" rtlCol="false" tIns="0" lIns="0" bIns="0" rIns="0">
            <a:spAutoFit/>
          </a:bodyPr>
          <a:lstStyle/>
          <a:p>
            <a:pPr algn="l">
              <a:lnSpc>
                <a:spcPts val="3523"/>
              </a:lnSpc>
              <a:spcBef>
                <a:spcPct val="0"/>
              </a:spcBef>
            </a:pPr>
            <a:r>
              <a:rPr lang="en-US" sz="2516">
                <a:solidFill>
                  <a:srgbClr val="292F33"/>
                </a:solidFill>
                <a:latin typeface="Open Sans Bold"/>
                <a:ea typeface="Open Sans Bold"/>
                <a:cs typeface="Open Sans Bold"/>
                <a:sym typeface="Open Sans Bold"/>
              </a:rPr>
              <a:t>R</a:t>
            </a:r>
            <a:r>
              <a:rPr lang="en-US" sz="2516">
                <a:solidFill>
                  <a:srgbClr val="292F33"/>
                </a:solidFill>
                <a:latin typeface="Open Sans Bold"/>
                <a:ea typeface="Open Sans Bold"/>
                <a:cs typeface="Open Sans Bold"/>
                <a:sym typeface="Open Sans Bold"/>
              </a:rPr>
              <a:t>eports an accuracy of 88%. </a:t>
            </a:r>
          </a:p>
          <a:p>
            <a:pPr algn="l">
              <a:lnSpc>
                <a:spcPts val="3523"/>
              </a:lnSpc>
              <a:spcBef>
                <a:spcPct val="0"/>
              </a:spcBef>
            </a:pPr>
            <a:r>
              <a:rPr lang="en-US" sz="2516">
                <a:solidFill>
                  <a:srgbClr val="292F33"/>
                </a:solidFill>
                <a:latin typeface="Open Sans Bold"/>
                <a:ea typeface="Open Sans Bold"/>
                <a:cs typeface="Open Sans Bold"/>
                <a:sym typeface="Open Sans Bold"/>
              </a:rPr>
              <a:t>The confusion matrix shows the model's predictions for four classes, indicating how many instances were correctly and incorrectly classified. The classification report includes detailed metrics for each class: precision, recall, f1-score, and support.</a:t>
            </a:r>
          </a:p>
          <a:p>
            <a:pPr algn="l">
              <a:lnSpc>
                <a:spcPts val="3523"/>
              </a:lnSpc>
              <a:spcBef>
                <a:spcPct val="0"/>
              </a:spcBef>
            </a:pPr>
            <a:r>
              <a:rPr lang="en-US" sz="2516">
                <a:solidFill>
                  <a:srgbClr val="292F33"/>
                </a:solidFill>
                <a:latin typeface="Open Sans Bold"/>
                <a:ea typeface="Open Sans Bold"/>
                <a:cs typeface="Open Sans Bold"/>
                <a:sym typeface="Open Sans Bold"/>
              </a:rPr>
              <a:t> For class 0, the precision is 0.87, recall is 0.93, and f1-score is 0.90. </a:t>
            </a:r>
          </a:p>
          <a:p>
            <a:pPr algn="l">
              <a:lnSpc>
                <a:spcPts val="3523"/>
              </a:lnSpc>
              <a:spcBef>
                <a:spcPct val="0"/>
              </a:spcBef>
            </a:pPr>
            <a:r>
              <a:rPr lang="en-US" sz="2516">
                <a:solidFill>
                  <a:srgbClr val="292F33"/>
                </a:solidFill>
                <a:latin typeface="Open Sans Bold"/>
                <a:ea typeface="Open Sans Bold"/>
                <a:cs typeface="Open Sans Bold"/>
                <a:sym typeface="Open Sans Bold"/>
              </a:rPr>
              <a:t>For class 1, these values are 0.88, 0.95, and 0.91, respectively.</a:t>
            </a:r>
          </a:p>
          <a:p>
            <a:pPr algn="l">
              <a:lnSpc>
                <a:spcPts val="3523"/>
              </a:lnSpc>
              <a:spcBef>
                <a:spcPct val="0"/>
              </a:spcBef>
            </a:pPr>
            <a:r>
              <a:rPr lang="en-US" sz="2516">
                <a:solidFill>
                  <a:srgbClr val="292F33"/>
                </a:solidFill>
                <a:latin typeface="Open Sans Bold"/>
                <a:ea typeface="Open Sans Bold"/>
                <a:cs typeface="Open Sans Bold"/>
                <a:sym typeface="Open Sans Bold"/>
              </a:rPr>
              <a:t> The report also provides macro and weighted averages for these metrics, all of which are 0.88 for precision and 0.87-0.88 for recall and f1-score.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876426" y="3852848"/>
            <a:ext cx="1159049" cy="1110020"/>
            <a:chOff x="0" y="0"/>
            <a:chExt cx="905164" cy="866875"/>
          </a:xfrm>
        </p:grpSpPr>
        <p:sp>
          <p:nvSpPr>
            <p:cNvPr name="Freeform 3" id="3"/>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4" id="4"/>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01</a:t>
              </a:r>
            </a:p>
          </p:txBody>
        </p:sp>
      </p:grpSp>
      <p:sp>
        <p:nvSpPr>
          <p:cNvPr name="Freeform 5" id="5"/>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670184" y="3852848"/>
            <a:ext cx="1159049" cy="1110020"/>
            <a:chOff x="0" y="0"/>
            <a:chExt cx="905164" cy="866875"/>
          </a:xfrm>
        </p:grpSpPr>
        <p:sp>
          <p:nvSpPr>
            <p:cNvPr name="Freeform 7" id="7"/>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8" id="8"/>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02</a:t>
              </a:r>
            </a:p>
          </p:txBody>
        </p:sp>
      </p:grpSp>
      <p:grpSp>
        <p:nvGrpSpPr>
          <p:cNvPr name="Group 9" id="9"/>
          <p:cNvGrpSpPr/>
          <p:nvPr/>
        </p:nvGrpSpPr>
        <p:grpSpPr>
          <a:xfrm rot="0">
            <a:off x="10461355" y="3852848"/>
            <a:ext cx="1159049" cy="1110020"/>
            <a:chOff x="0" y="0"/>
            <a:chExt cx="905164" cy="866875"/>
          </a:xfrm>
        </p:grpSpPr>
        <p:sp>
          <p:nvSpPr>
            <p:cNvPr name="Freeform 10" id="10"/>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1" id="11"/>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03</a:t>
              </a:r>
            </a:p>
          </p:txBody>
        </p:sp>
      </p:grpSp>
      <p:sp>
        <p:nvSpPr>
          <p:cNvPr name="Freeform 12" id="12"/>
          <p:cNvSpPr/>
          <p:nvPr/>
        </p:nvSpPr>
        <p:spPr>
          <a:xfrm flipH="false" flipV="false" rot="0">
            <a:off x="-3315656" y="824670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4252526" y="3852848"/>
            <a:ext cx="1159049" cy="1110020"/>
            <a:chOff x="0" y="0"/>
            <a:chExt cx="905164" cy="866875"/>
          </a:xfrm>
        </p:grpSpPr>
        <p:sp>
          <p:nvSpPr>
            <p:cNvPr name="Freeform 14" id="14"/>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5" id="15"/>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04</a:t>
              </a:r>
            </a:p>
          </p:txBody>
        </p:sp>
      </p:grpSp>
      <p:grpSp>
        <p:nvGrpSpPr>
          <p:cNvPr name="Group 16" id="16"/>
          <p:cNvGrpSpPr/>
          <p:nvPr/>
        </p:nvGrpSpPr>
        <p:grpSpPr>
          <a:xfrm rot="0">
            <a:off x="2876426" y="6358622"/>
            <a:ext cx="1159049" cy="1110020"/>
            <a:chOff x="0" y="0"/>
            <a:chExt cx="905164" cy="866875"/>
          </a:xfrm>
        </p:grpSpPr>
        <p:sp>
          <p:nvSpPr>
            <p:cNvPr name="Freeform 17" id="17"/>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18" id="18"/>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05</a:t>
              </a:r>
            </a:p>
          </p:txBody>
        </p:sp>
      </p:grpSp>
      <p:grpSp>
        <p:nvGrpSpPr>
          <p:cNvPr name="Group 19" id="19"/>
          <p:cNvGrpSpPr/>
          <p:nvPr/>
        </p:nvGrpSpPr>
        <p:grpSpPr>
          <a:xfrm rot="0">
            <a:off x="6670184" y="6358622"/>
            <a:ext cx="1159049" cy="1110020"/>
            <a:chOff x="0" y="0"/>
            <a:chExt cx="905164" cy="866875"/>
          </a:xfrm>
        </p:grpSpPr>
        <p:sp>
          <p:nvSpPr>
            <p:cNvPr name="Freeform 20" id="20"/>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21" id="21"/>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06</a:t>
              </a:r>
            </a:p>
          </p:txBody>
        </p:sp>
      </p:grpSp>
      <p:sp>
        <p:nvSpPr>
          <p:cNvPr name="Freeform 22" id="22"/>
          <p:cNvSpPr/>
          <p:nvPr/>
        </p:nvSpPr>
        <p:spPr>
          <a:xfrm flipH="false" flipV="false" rot="0">
            <a:off x="11620403" y="6141820"/>
            <a:ext cx="7203620" cy="4780584"/>
          </a:xfrm>
          <a:custGeom>
            <a:avLst/>
            <a:gdLst/>
            <a:ahLst/>
            <a:cxnLst/>
            <a:rect r="r" b="b" t="t" l="l"/>
            <a:pathLst>
              <a:path h="4780584" w="7203620">
                <a:moveTo>
                  <a:pt x="0" y="0"/>
                </a:moveTo>
                <a:lnTo>
                  <a:pt x="7203620" y="0"/>
                </a:lnTo>
                <a:lnTo>
                  <a:pt x="7203620" y="4780584"/>
                </a:lnTo>
                <a:lnTo>
                  <a:pt x="0" y="4780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0461355" y="6358622"/>
            <a:ext cx="1159049" cy="1110020"/>
            <a:chOff x="0" y="0"/>
            <a:chExt cx="905164" cy="866875"/>
          </a:xfrm>
        </p:grpSpPr>
        <p:sp>
          <p:nvSpPr>
            <p:cNvPr name="Freeform 24" id="24"/>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25" id="25"/>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07</a:t>
              </a:r>
            </a:p>
          </p:txBody>
        </p:sp>
      </p:grpSp>
      <p:sp>
        <p:nvSpPr>
          <p:cNvPr name="Freeform 26" id="26"/>
          <p:cNvSpPr/>
          <p:nvPr/>
        </p:nvSpPr>
        <p:spPr>
          <a:xfrm flipH="false" flipV="false" rot="0">
            <a:off x="15222213" y="-3185507"/>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27" id="27"/>
          <p:cNvGrpSpPr/>
          <p:nvPr/>
        </p:nvGrpSpPr>
        <p:grpSpPr>
          <a:xfrm rot="0">
            <a:off x="1025337" y="1009650"/>
            <a:ext cx="16233963" cy="908624"/>
            <a:chOff x="0" y="0"/>
            <a:chExt cx="21645284" cy="1211498"/>
          </a:xfrm>
        </p:grpSpPr>
        <p:sp>
          <p:nvSpPr>
            <p:cNvPr name="AutoShape 28" id="28"/>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29" id="29"/>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TextBox 31" id="31"/>
          <p:cNvSpPr txBox="true"/>
          <p:nvPr/>
        </p:nvSpPr>
        <p:spPr>
          <a:xfrm rot="0">
            <a:off x="5867597" y="1464056"/>
            <a:ext cx="6552805" cy="1509053"/>
          </a:xfrm>
          <a:prstGeom prst="rect">
            <a:avLst/>
          </a:prstGeom>
        </p:spPr>
        <p:txBody>
          <a:bodyPr anchor="t" rtlCol="false" tIns="0" lIns="0" bIns="0" rIns="0">
            <a:spAutoFit/>
          </a:bodyPr>
          <a:lstStyle/>
          <a:p>
            <a:pPr algn="ctr" marL="0" indent="0" lvl="0">
              <a:lnSpc>
                <a:spcPts val="11483"/>
              </a:lnSpc>
            </a:pPr>
            <a:r>
              <a:rPr lang="en-US" sz="8971">
                <a:solidFill>
                  <a:srgbClr val="292F33"/>
                </a:solidFill>
                <a:latin typeface="Poppins Ultra-Bold"/>
                <a:ea typeface="Poppins Ultra-Bold"/>
                <a:cs typeface="Poppins Ultra-Bold"/>
                <a:sym typeface="Poppins Ultra-Bold"/>
              </a:rPr>
              <a:t>CONTENT</a:t>
            </a:r>
          </a:p>
        </p:txBody>
      </p:sp>
      <p:sp>
        <p:nvSpPr>
          <p:cNvPr name="TextBox 32" id="32"/>
          <p:cNvSpPr txBox="true"/>
          <p:nvPr/>
        </p:nvSpPr>
        <p:spPr>
          <a:xfrm rot="0">
            <a:off x="1826217" y="5031559"/>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Introduction</a:t>
            </a:r>
          </a:p>
        </p:txBody>
      </p:sp>
      <p:sp>
        <p:nvSpPr>
          <p:cNvPr name="TextBox 33" id="33"/>
          <p:cNvSpPr txBox="true"/>
          <p:nvPr/>
        </p:nvSpPr>
        <p:spPr>
          <a:xfrm rot="0">
            <a:off x="13202317" y="5178606"/>
            <a:ext cx="3259466" cy="70937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Clustering for Customer Segmentation</a:t>
            </a:r>
          </a:p>
        </p:txBody>
      </p:sp>
      <p:sp>
        <p:nvSpPr>
          <p:cNvPr name="TextBox 34" id="34"/>
          <p:cNvSpPr txBox="true"/>
          <p:nvPr/>
        </p:nvSpPr>
        <p:spPr>
          <a:xfrm rot="0">
            <a:off x="1826217" y="7872970"/>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Model Deployment</a:t>
            </a:r>
          </a:p>
        </p:txBody>
      </p:sp>
      <p:sp>
        <p:nvSpPr>
          <p:cNvPr name="TextBox 35" id="35"/>
          <p:cNvSpPr txBox="true"/>
          <p:nvPr/>
        </p:nvSpPr>
        <p:spPr>
          <a:xfrm rot="0">
            <a:off x="5660818" y="7718307"/>
            <a:ext cx="3259466" cy="70937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Challenges and Solutions</a:t>
            </a:r>
          </a:p>
        </p:txBody>
      </p:sp>
      <p:sp>
        <p:nvSpPr>
          <p:cNvPr name="TextBox 36" id="36"/>
          <p:cNvSpPr txBox="true"/>
          <p:nvPr/>
        </p:nvSpPr>
        <p:spPr>
          <a:xfrm rot="0">
            <a:off x="9411146" y="7718307"/>
            <a:ext cx="3259466" cy="70937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Next Steps and Action Items</a:t>
            </a:r>
          </a:p>
        </p:txBody>
      </p:sp>
      <p:sp>
        <p:nvSpPr>
          <p:cNvPr name="TextBox 37" id="37"/>
          <p:cNvSpPr txBox="true"/>
          <p:nvPr/>
        </p:nvSpPr>
        <p:spPr>
          <a:xfrm rot="0">
            <a:off x="13208619" y="7563645"/>
            <a:ext cx="3259466" cy="34742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Conclusion</a:t>
            </a:r>
          </a:p>
        </p:txBody>
      </p:sp>
      <p:sp>
        <p:nvSpPr>
          <p:cNvPr name="TextBox 38" id="38"/>
          <p:cNvSpPr txBox="true"/>
          <p:nvPr/>
        </p:nvSpPr>
        <p:spPr>
          <a:xfrm rot="0">
            <a:off x="5619975" y="5031559"/>
            <a:ext cx="3259466" cy="70937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Data Understanding and Preparation</a:t>
            </a:r>
          </a:p>
        </p:txBody>
      </p:sp>
      <p:grpSp>
        <p:nvGrpSpPr>
          <p:cNvPr name="Group 39" id="39"/>
          <p:cNvGrpSpPr/>
          <p:nvPr/>
        </p:nvGrpSpPr>
        <p:grpSpPr>
          <a:xfrm rot="0">
            <a:off x="14258828" y="6358622"/>
            <a:ext cx="1159049" cy="1110020"/>
            <a:chOff x="0" y="0"/>
            <a:chExt cx="905164" cy="866875"/>
          </a:xfrm>
        </p:grpSpPr>
        <p:sp>
          <p:nvSpPr>
            <p:cNvPr name="Freeform 40" id="40"/>
            <p:cNvSpPr/>
            <p:nvPr/>
          </p:nvSpPr>
          <p:spPr>
            <a:xfrm flipH="false" flipV="false" rot="0">
              <a:off x="0" y="0"/>
              <a:ext cx="905164" cy="866875"/>
            </a:xfrm>
            <a:custGeom>
              <a:avLst/>
              <a:gdLst/>
              <a:ahLst/>
              <a:cxnLst/>
              <a:rect r="r" b="b" t="t" l="l"/>
              <a:pathLst>
                <a:path h="866875" w="905164">
                  <a:moveTo>
                    <a:pt x="452582" y="0"/>
                  </a:moveTo>
                  <a:cubicBezTo>
                    <a:pt x="202628" y="0"/>
                    <a:pt x="0" y="194057"/>
                    <a:pt x="0" y="433438"/>
                  </a:cubicBezTo>
                  <a:cubicBezTo>
                    <a:pt x="0" y="672819"/>
                    <a:pt x="202628" y="866875"/>
                    <a:pt x="452582" y="866875"/>
                  </a:cubicBezTo>
                  <a:cubicBezTo>
                    <a:pt x="702536" y="866875"/>
                    <a:pt x="905164" y="672819"/>
                    <a:pt x="905164" y="433438"/>
                  </a:cubicBezTo>
                  <a:cubicBezTo>
                    <a:pt x="905164" y="194057"/>
                    <a:pt x="702536" y="0"/>
                    <a:pt x="452582" y="0"/>
                  </a:cubicBezTo>
                  <a:close/>
                </a:path>
              </a:pathLst>
            </a:custGeom>
            <a:solidFill>
              <a:srgbClr val="292F33"/>
            </a:solidFill>
          </p:spPr>
        </p:sp>
        <p:sp>
          <p:nvSpPr>
            <p:cNvPr name="TextBox 41" id="41"/>
            <p:cNvSpPr txBox="true"/>
            <p:nvPr/>
          </p:nvSpPr>
          <p:spPr>
            <a:xfrm>
              <a:off x="84859" y="-13980"/>
              <a:ext cx="735446" cy="799586"/>
            </a:xfrm>
            <a:prstGeom prst="rect">
              <a:avLst/>
            </a:prstGeom>
          </p:spPr>
          <p:txBody>
            <a:bodyPr anchor="ctr" rtlCol="false" tIns="50800" lIns="50800" bIns="50800" rIns="50800"/>
            <a:lstStyle/>
            <a:p>
              <a:pPr algn="ctr">
                <a:lnSpc>
                  <a:spcPts val="4312"/>
                </a:lnSpc>
              </a:pPr>
              <a:r>
                <a:rPr lang="en-US" sz="3080">
                  <a:solidFill>
                    <a:srgbClr val="FFFFFF"/>
                  </a:solidFill>
                  <a:latin typeface="Poppins Ultra-Bold"/>
                  <a:ea typeface="Poppins Ultra-Bold"/>
                  <a:cs typeface="Poppins Ultra-Bold"/>
                  <a:sym typeface="Poppins Ultra-Bold"/>
                </a:rPr>
                <a:t>08</a:t>
              </a:r>
            </a:p>
          </p:txBody>
        </p:sp>
      </p:grpSp>
      <p:sp>
        <p:nvSpPr>
          <p:cNvPr name="TextBox 42" id="42"/>
          <p:cNvSpPr txBox="true"/>
          <p:nvPr/>
        </p:nvSpPr>
        <p:spPr>
          <a:xfrm rot="0">
            <a:off x="9412842" y="5031559"/>
            <a:ext cx="3259466" cy="709376"/>
          </a:xfrm>
          <a:prstGeom prst="rect">
            <a:avLst/>
          </a:prstGeom>
        </p:spPr>
        <p:txBody>
          <a:bodyPr anchor="t" rtlCol="false" tIns="0" lIns="0" bIns="0" rIns="0">
            <a:spAutoFit/>
          </a:bodyPr>
          <a:lstStyle/>
          <a:p>
            <a:pPr algn="ctr">
              <a:lnSpc>
                <a:spcPts val="2900"/>
              </a:lnSpc>
            </a:pPr>
            <a:r>
              <a:rPr lang="en-US" sz="2071">
                <a:solidFill>
                  <a:srgbClr val="292F33"/>
                </a:solidFill>
                <a:latin typeface="Open Sans Bold"/>
                <a:ea typeface="Open Sans Bold"/>
                <a:cs typeface="Open Sans Bold"/>
                <a:sym typeface="Open Sans Bold"/>
              </a:rPr>
              <a:t>Exploratory Data Analysis (EDA)</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01428">
            <a:off x="13021727" y="5747183"/>
            <a:ext cx="7346250" cy="9079635"/>
          </a:xfrm>
          <a:custGeom>
            <a:avLst/>
            <a:gdLst/>
            <a:ahLst/>
            <a:cxnLst/>
            <a:rect r="r" b="b" t="t" l="l"/>
            <a:pathLst>
              <a:path h="9079635" w="7346250">
                <a:moveTo>
                  <a:pt x="0" y="0"/>
                </a:moveTo>
                <a:lnTo>
                  <a:pt x="7346250" y="0"/>
                </a:lnTo>
                <a:lnTo>
                  <a:pt x="7346250" y="9079634"/>
                </a:lnTo>
                <a:lnTo>
                  <a:pt x="0" y="9079634"/>
                </a:lnTo>
                <a:lnTo>
                  <a:pt x="0" y="0"/>
                </a:lnTo>
                <a:close/>
              </a:path>
            </a:pathLst>
          </a:custGeom>
          <a:blipFill>
            <a:blip r:embed="rId2">
              <a:alphaModFix amt="9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91570" y="1591121"/>
            <a:ext cx="15716057" cy="1848819"/>
          </a:xfrm>
          <a:prstGeom prst="rect">
            <a:avLst/>
          </a:prstGeom>
        </p:spPr>
        <p:txBody>
          <a:bodyPr anchor="t" rtlCol="false" tIns="0" lIns="0" bIns="0" rIns="0">
            <a:spAutoFit/>
          </a:bodyPr>
          <a:lstStyle/>
          <a:p>
            <a:pPr algn="ctr" marL="0" indent="0" lvl="0">
              <a:lnSpc>
                <a:spcPts val="7143"/>
              </a:lnSpc>
              <a:spcBef>
                <a:spcPct val="0"/>
              </a:spcBef>
            </a:pPr>
            <a:r>
              <a:rPr lang="en-US" sz="5580">
                <a:solidFill>
                  <a:srgbClr val="292F33"/>
                </a:solidFill>
                <a:latin typeface="Poppins Ultra-Bold"/>
                <a:ea typeface="Poppins Ultra-Bold"/>
                <a:cs typeface="Poppins Ultra-Bold"/>
                <a:sym typeface="Poppins Ultra-Bold"/>
              </a:rPr>
              <a:t>MAKE PREDICTIONS FOR THE ENTIRE DATASET</a:t>
            </a:r>
          </a:p>
        </p:txBody>
      </p:sp>
      <p:sp>
        <p:nvSpPr>
          <p:cNvPr name="Freeform 5" id="5"/>
          <p:cNvSpPr/>
          <p:nvPr/>
        </p:nvSpPr>
        <p:spPr>
          <a:xfrm flipH="false" flipV="false" rot="0">
            <a:off x="13702907" y="-2415871"/>
            <a:ext cx="6276355" cy="6276355"/>
          </a:xfrm>
          <a:custGeom>
            <a:avLst/>
            <a:gdLst/>
            <a:ahLst/>
            <a:cxnLst/>
            <a:rect r="r" b="b" t="t" l="l"/>
            <a:pathLst>
              <a:path h="6276355" w="6276355">
                <a:moveTo>
                  <a:pt x="0" y="0"/>
                </a:moveTo>
                <a:lnTo>
                  <a:pt x="6276355" y="0"/>
                </a:lnTo>
                <a:lnTo>
                  <a:pt x="6276355"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5337" y="1009650"/>
            <a:ext cx="16233963" cy="908624"/>
            <a:chOff x="0" y="0"/>
            <a:chExt cx="21645284" cy="1211498"/>
          </a:xfrm>
        </p:grpSpPr>
        <p:sp>
          <p:nvSpPr>
            <p:cNvPr name="AutoShape 7" id="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8" id="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0" id="10"/>
          <p:cNvSpPr/>
          <p:nvPr/>
        </p:nvSpPr>
        <p:spPr>
          <a:xfrm flipH="false" flipV="false" rot="0">
            <a:off x="7451683" y="5295209"/>
            <a:ext cx="1027960" cy="1043133"/>
          </a:xfrm>
          <a:custGeom>
            <a:avLst/>
            <a:gdLst/>
            <a:ahLst/>
            <a:cxnLst/>
            <a:rect r="r" b="b" t="t" l="l"/>
            <a:pathLst>
              <a:path h="1043133" w="1027960">
                <a:moveTo>
                  <a:pt x="0" y="0"/>
                </a:moveTo>
                <a:lnTo>
                  <a:pt x="1027960" y="0"/>
                </a:lnTo>
                <a:lnTo>
                  <a:pt x="1027960" y="1043133"/>
                </a:lnTo>
                <a:lnTo>
                  <a:pt x="0" y="1043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9639714" y="5325563"/>
            <a:ext cx="980529" cy="1070022"/>
          </a:xfrm>
          <a:custGeom>
            <a:avLst/>
            <a:gdLst/>
            <a:ahLst/>
            <a:cxnLst/>
            <a:rect r="r" b="b" t="t" l="l"/>
            <a:pathLst>
              <a:path h="1070022" w="980529">
                <a:moveTo>
                  <a:pt x="0" y="0"/>
                </a:moveTo>
                <a:lnTo>
                  <a:pt x="980529" y="0"/>
                </a:lnTo>
                <a:lnTo>
                  <a:pt x="980529" y="1070021"/>
                </a:lnTo>
                <a:lnTo>
                  <a:pt x="0" y="10700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3138178" y="7714368"/>
            <a:ext cx="6276355" cy="6276355"/>
          </a:xfrm>
          <a:custGeom>
            <a:avLst/>
            <a:gdLst/>
            <a:ahLst/>
            <a:cxnLst/>
            <a:rect r="r" b="b" t="t" l="l"/>
            <a:pathLst>
              <a:path h="6276355" w="6276355">
                <a:moveTo>
                  <a:pt x="0" y="0"/>
                </a:moveTo>
                <a:lnTo>
                  <a:pt x="6276356" y="0"/>
                </a:lnTo>
                <a:lnTo>
                  <a:pt x="6276356" y="6276356"/>
                </a:lnTo>
                <a:lnTo>
                  <a:pt x="0" y="6276356"/>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507147" y="4059101"/>
            <a:ext cx="8780853" cy="5809722"/>
          </a:xfrm>
          <a:custGeom>
            <a:avLst/>
            <a:gdLst/>
            <a:ahLst/>
            <a:cxnLst/>
            <a:rect r="r" b="b" t="t" l="l"/>
            <a:pathLst>
              <a:path h="5809722" w="8780853">
                <a:moveTo>
                  <a:pt x="0" y="0"/>
                </a:moveTo>
                <a:lnTo>
                  <a:pt x="8780853" y="0"/>
                </a:lnTo>
                <a:lnTo>
                  <a:pt x="8780853" y="5809722"/>
                </a:lnTo>
                <a:lnTo>
                  <a:pt x="0" y="5809722"/>
                </a:lnTo>
                <a:lnTo>
                  <a:pt x="0" y="0"/>
                </a:lnTo>
                <a:close/>
              </a:path>
            </a:pathLst>
          </a:custGeom>
          <a:blipFill>
            <a:blip r:embed="rId14"/>
            <a:stretch>
              <a:fillRect l="0" t="0" r="0" b="0"/>
            </a:stretch>
          </a:blipFill>
        </p:spPr>
      </p:sp>
      <p:sp>
        <p:nvSpPr>
          <p:cNvPr name="Freeform 14" id="14"/>
          <p:cNvSpPr/>
          <p:nvPr/>
        </p:nvSpPr>
        <p:spPr>
          <a:xfrm flipH="false" flipV="false" rot="0">
            <a:off x="1153405" y="6963962"/>
            <a:ext cx="6812258" cy="2451524"/>
          </a:xfrm>
          <a:custGeom>
            <a:avLst/>
            <a:gdLst/>
            <a:ahLst/>
            <a:cxnLst/>
            <a:rect r="r" b="b" t="t" l="l"/>
            <a:pathLst>
              <a:path h="2451524" w="6812258">
                <a:moveTo>
                  <a:pt x="0" y="0"/>
                </a:moveTo>
                <a:lnTo>
                  <a:pt x="6812258" y="0"/>
                </a:lnTo>
                <a:lnTo>
                  <a:pt x="6812258" y="2451524"/>
                </a:lnTo>
                <a:lnTo>
                  <a:pt x="0" y="2451524"/>
                </a:lnTo>
                <a:lnTo>
                  <a:pt x="0" y="0"/>
                </a:lnTo>
                <a:close/>
              </a:path>
            </a:pathLst>
          </a:custGeom>
          <a:blipFill>
            <a:blip r:embed="rId15"/>
            <a:stretch>
              <a:fillRect l="0" t="-1096" r="0" b="-1096"/>
            </a:stretch>
          </a:blipFill>
        </p:spPr>
      </p:sp>
      <p:pic>
        <p:nvPicPr>
          <p:cNvPr name="Picture 15" id="15"/>
          <p:cNvPicPr>
            <a:picLocks noChangeAspect="true"/>
          </p:cNvPicPr>
          <p:nvPr/>
        </p:nvPicPr>
        <p:blipFill>
          <a:blip r:embed="rId16"/>
          <a:srcRect l="0" t="0" r="0" b="0"/>
          <a:stretch>
            <a:fillRect/>
          </a:stretch>
        </p:blipFill>
        <p:spPr>
          <a:xfrm flipH="false" flipV="false" rot="0">
            <a:off x="15054695" y="7253955"/>
            <a:ext cx="3572779" cy="2161531"/>
          </a:xfrm>
          <a:prstGeom prst="rect">
            <a:avLst/>
          </a:prstGeom>
        </p:spPr>
      </p:pic>
      <p:sp>
        <p:nvSpPr>
          <p:cNvPr name="TextBox 16" id="16"/>
          <p:cNvSpPr txBox="true"/>
          <p:nvPr/>
        </p:nvSpPr>
        <p:spPr>
          <a:xfrm rot="0">
            <a:off x="1153405" y="6271667"/>
            <a:ext cx="1155204" cy="580390"/>
          </a:xfrm>
          <a:prstGeom prst="rect">
            <a:avLst/>
          </a:prstGeom>
        </p:spPr>
        <p:txBody>
          <a:bodyPr anchor="t" rtlCol="false" tIns="0" lIns="0" bIns="0" rIns="0">
            <a:spAutoFit/>
          </a:bodyPr>
          <a:lstStyle/>
          <a:p>
            <a:pPr algn="ctr">
              <a:lnSpc>
                <a:spcPts val="4759"/>
              </a:lnSpc>
            </a:pPr>
            <a:r>
              <a:rPr lang="en-US" sz="3399">
                <a:solidFill>
                  <a:srgbClr val="292F33"/>
                </a:solidFill>
                <a:latin typeface="Canva Sans Bold"/>
                <a:ea typeface="Canva Sans Bold"/>
                <a:cs typeface="Canva Sans Bold"/>
                <a:sym typeface="Canva Sans Bold"/>
              </a:rPr>
              <a:t>code</a:t>
            </a:r>
            <a:r>
              <a:rPr lang="en-US" sz="3399">
                <a:solidFill>
                  <a:srgbClr val="292F33"/>
                </a:solidFill>
                <a:latin typeface="Canva Sans"/>
                <a:ea typeface="Canva Sans"/>
                <a:cs typeface="Canva Sans"/>
                <a:sym typeface="Canva Sans"/>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6061085">
            <a:off x="-1581555" y="-4980286"/>
            <a:ext cx="7346250" cy="9079635"/>
          </a:xfrm>
          <a:custGeom>
            <a:avLst/>
            <a:gdLst/>
            <a:ahLst/>
            <a:cxnLst/>
            <a:rect r="r" b="b" t="t" l="l"/>
            <a:pathLst>
              <a:path h="9079635" w="7346250">
                <a:moveTo>
                  <a:pt x="0" y="0"/>
                </a:moveTo>
                <a:lnTo>
                  <a:pt x="7346250" y="0"/>
                </a:lnTo>
                <a:lnTo>
                  <a:pt x="7346250" y="9079635"/>
                </a:lnTo>
                <a:lnTo>
                  <a:pt x="0" y="9079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92062" y="7989851"/>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20403" y="6141820"/>
            <a:ext cx="7203620" cy="4780584"/>
          </a:xfrm>
          <a:custGeom>
            <a:avLst/>
            <a:gdLst/>
            <a:ahLst/>
            <a:cxnLst/>
            <a:rect r="r" b="b" t="t" l="l"/>
            <a:pathLst>
              <a:path h="4780584" w="7203620">
                <a:moveTo>
                  <a:pt x="0" y="0"/>
                </a:moveTo>
                <a:lnTo>
                  <a:pt x="7203620" y="0"/>
                </a:lnTo>
                <a:lnTo>
                  <a:pt x="7203620" y="4780584"/>
                </a:lnTo>
                <a:lnTo>
                  <a:pt x="0" y="47805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222213" y="-3185507"/>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5337" y="1009650"/>
            <a:ext cx="16233963" cy="908624"/>
            <a:chOff x="0" y="0"/>
            <a:chExt cx="21645284" cy="1211498"/>
          </a:xfrm>
        </p:grpSpPr>
        <p:sp>
          <p:nvSpPr>
            <p:cNvPr name="AutoShape 7" id="7"/>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8" id="8"/>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0" id="10"/>
          <p:cNvSpPr/>
          <p:nvPr/>
        </p:nvSpPr>
        <p:spPr>
          <a:xfrm flipH="false" flipV="false" rot="0">
            <a:off x="13268039" y="2625157"/>
            <a:ext cx="4365068" cy="7661843"/>
          </a:xfrm>
          <a:custGeom>
            <a:avLst/>
            <a:gdLst/>
            <a:ahLst/>
            <a:cxnLst/>
            <a:rect r="r" b="b" t="t" l="l"/>
            <a:pathLst>
              <a:path h="7661843" w="4365068">
                <a:moveTo>
                  <a:pt x="0" y="0"/>
                </a:moveTo>
                <a:lnTo>
                  <a:pt x="4365067" y="0"/>
                </a:lnTo>
                <a:lnTo>
                  <a:pt x="4365067" y="7661843"/>
                </a:lnTo>
                <a:lnTo>
                  <a:pt x="0" y="7661843"/>
                </a:lnTo>
                <a:lnTo>
                  <a:pt x="0" y="0"/>
                </a:lnTo>
                <a:close/>
              </a:path>
            </a:pathLst>
          </a:custGeom>
          <a:blipFill>
            <a:blip r:embed="rId12"/>
            <a:stretch>
              <a:fillRect l="0" t="0" r="0" b="0"/>
            </a:stretch>
          </a:blipFill>
        </p:spPr>
      </p:sp>
      <p:pic>
        <p:nvPicPr>
          <p:cNvPr name="Picture 11" id="11"/>
          <p:cNvPicPr>
            <a:picLocks noChangeAspect="true"/>
          </p:cNvPicPr>
          <p:nvPr/>
        </p:nvPicPr>
        <p:blipFill>
          <a:blip r:embed="rId13"/>
          <a:srcRect l="0" t="0" r="0" b="0"/>
          <a:stretch>
            <a:fillRect/>
          </a:stretch>
        </p:blipFill>
        <p:spPr>
          <a:xfrm flipH="false" flipV="false" rot="0">
            <a:off x="6704052" y="5493864"/>
            <a:ext cx="2586515" cy="2495987"/>
          </a:xfrm>
          <a:prstGeom prst="rect">
            <a:avLst/>
          </a:prstGeom>
        </p:spPr>
      </p:pic>
      <p:sp>
        <p:nvSpPr>
          <p:cNvPr name="TextBox 12" id="12"/>
          <p:cNvSpPr txBox="true"/>
          <p:nvPr/>
        </p:nvSpPr>
        <p:spPr>
          <a:xfrm rot="0">
            <a:off x="181422" y="1564796"/>
            <a:ext cx="18642602" cy="2236252"/>
          </a:xfrm>
          <a:prstGeom prst="rect">
            <a:avLst/>
          </a:prstGeom>
        </p:spPr>
        <p:txBody>
          <a:bodyPr anchor="t" rtlCol="false" tIns="0" lIns="0" bIns="0" rIns="0">
            <a:spAutoFit/>
          </a:bodyPr>
          <a:lstStyle/>
          <a:p>
            <a:pPr algn="ctr" marL="0" indent="0" lvl="0">
              <a:lnSpc>
                <a:spcPts val="8667"/>
              </a:lnSpc>
            </a:pPr>
            <a:r>
              <a:rPr lang="en-US" sz="6771">
                <a:solidFill>
                  <a:srgbClr val="292F33"/>
                </a:solidFill>
                <a:latin typeface="Poppins Ultra-Bold"/>
                <a:ea typeface="Poppins Ultra-Bold"/>
                <a:cs typeface="Poppins Ultra-Bold"/>
                <a:sym typeface="Poppins Ultra-Bold"/>
              </a:rPr>
              <a:t>DEPLOYING THE MODEL AS A WEB APPLICATION</a:t>
            </a:r>
          </a:p>
        </p:txBody>
      </p:sp>
      <p:sp>
        <p:nvSpPr>
          <p:cNvPr name="TextBox 13" id="13"/>
          <p:cNvSpPr txBox="true"/>
          <p:nvPr/>
        </p:nvSpPr>
        <p:spPr>
          <a:xfrm rot="0">
            <a:off x="977987" y="3965920"/>
            <a:ext cx="4562921" cy="580390"/>
          </a:xfrm>
          <a:prstGeom prst="rect">
            <a:avLst/>
          </a:prstGeom>
        </p:spPr>
        <p:txBody>
          <a:bodyPr anchor="t" rtlCol="false" tIns="0" lIns="0" bIns="0" rIns="0">
            <a:spAutoFit/>
          </a:bodyPr>
          <a:lstStyle/>
          <a:p>
            <a:pPr algn="ctr">
              <a:lnSpc>
                <a:spcPts val="4759"/>
              </a:lnSpc>
            </a:pPr>
            <a:r>
              <a:rPr lang="en-US" sz="3399">
                <a:solidFill>
                  <a:srgbClr val="292F33"/>
                </a:solidFill>
                <a:latin typeface="Canva Sans Bold"/>
                <a:ea typeface="Canva Sans Bold"/>
                <a:cs typeface="Canva Sans Bold"/>
                <a:sym typeface="Canva Sans Bold"/>
              </a:rPr>
              <a:t>Integration with Flask</a:t>
            </a:r>
          </a:p>
        </p:txBody>
      </p:sp>
      <p:sp>
        <p:nvSpPr>
          <p:cNvPr name="TextBox 14" id="14"/>
          <p:cNvSpPr txBox="true"/>
          <p:nvPr/>
        </p:nvSpPr>
        <p:spPr>
          <a:xfrm rot="0">
            <a:off x="2984294" y="7984136"/>
            <a:ext cx="4077891" cy="625474"/>
          </a:xfrm>
          <a:prstGeom prst="rect">
            <a:avLst/>
          </a:prstGeom>
        </p:spPr>
        <p:txBody>
          <a:bodyPr anchor="t" rtlCol="false" tIns="0" lIns="0" bIns="0" rIns="0">
            <a:spAutoFit/>
          </a:bodyPr>
          <a:lstStyle/>
          <a:p>
            <a:pPr algn="l">
              <a:lnSpc>
                <a:spcPts val="4900"/>
              </a:lnSpc>
            </a:pPr>
            <a:r>
              <a:rPr lang="en-US" sz="3500" u="sng">
                <a:solidFill>
                  <a:srgbClr val="292F33"/>
                </a:solidFill>
                <a:latin typeface="Arimo"/>
                <a:ea typeface="Arimo"/>
                <a:cs typeface="Arimo"/>
                <a:sym typeface="Arimo"/>
                <a:hlinkClick r:id="rId14" tooltip="http://127.0.0.1:5000"/>
              </a:rPr>
              <a:t>http://127.0.0.1:5000</a:t>
            </a:r>
          </a:p>
        </p:txBody>
      </p:sp>
      <p:sp>
        <p:nvSpPr>
          <p:cNvPr name="TextBox 15" id="15"/>
          <p:cNvSpPr txBox="true"/>
          <p:nvPr/>
        </p:nvSpPr>
        <p:spPr>
          <a:xfrm rot="0">
            <a:off x="1413509" y="8003186"/>
            <a:ext cx="1356122" cy="646430"/>
          </a:xfrm>
          <a:prstGeom prst="rect">
            <a:avLst/>
          </a:prstGeom>
        </p:spPr>
        <p:txBody>
          <a:bodyPr anchor="t" rtlCol="false" tIns="0" lIns="0" bIns="0" rIns="0">
            <a:spAutoFit/>
          </a:bodyPr>
          <a:lstStyle/>
          <a:p>
            <a:pPr algn="ctr">
              <a:lnSpc>
                <a:spcPts val="5319"/>
              </a:lnSpc>
            </a:pPr>
            <a:r>
              <a:rPr lang="en-US" sz="3799">
                <a:solidFill>
                  <a:srgbClr val="292F33"/>
                </a:solidFill>
                <a:latin typeface="Canva Sans Bold"/>
                <a:ea typeface="Canva Sans Bold"/>
                <a:cs typeface="Canva Sans Bold"/>
                <a:sym typeface="Canva Sans Bold"/>
              </a:rPr>
              <a:t>Link--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2408895"/>
            <a:ext cx="11473816" cy="7081200"/>
          </a:xfrm>
          <a:custGeom>
            <a:avLst/>
            <a:gdLst/>
            <a:ahLst/>
            <a:cxnLst/>
            <a:rect r="r" b="b" t="t" l="l"/>
            <a:pathLst>
              <a:path h="7081200" w="11473816">
                <a:moveTo>
                  <a:pt x="0" y="0"/>
                </a:moveTo>
                <a:lnTo>
                  <a:pt x="11473816" y="0"/>
                </a:lnTo>
                <a:lnTo>
                  <a:pt x="11473816" y="7081200"/>
                </a:lnTo>
                <a:lnTo>
                  <a:pt x="0" y="7081200"/>
                </a:lnTo>
                <a:lnTo>
                  <a:pt x="0" y="0"/>
                </a:lnTo>
                <a:close/>
              </a:path>
            </a:pathLst>
          </a:custGeom>
          <a:blipFill>
            <a:blip r:embed="rId6"/>
            <a:stretch>
              <a:fillRect l="0" t="0" r="0" b="0"/>
            </a:stretch>
          </a:blipFill>
        </p:spPr>
      </p:sp>
      <p:sp>
        <p:nvSpPr>
          <p:cNvPr name="Freeform 6" id="6"/>
          <p:cNvSpPr/>
          <p:nvPr/>
        </p:nvSpPr>
        <p:spPr>
          <a:xfrm flipH="false" flipV="false" rot="0">
            <a:off x="3809856" y="7409969"/>
            <a:ext cx="13708378" cy="584243"/>
          </a:xfrm>
          <a:custGeom>
            <a:avLst/>
            <a:gdLst/>
            <a:ahLst/>
            <a:cxnLst/>
            <a:rect r="r" b="b" t="t" l="l"/>
            <a:pathLst>
              <a:path h="584243" w="13708378">
                <a:moveTo>
                  <a:pt x="0" y="0"/>
                </a:moveTo>
                <a:lnTo>
                  <a:pt x="13708378" y="0"/>
                </a:lnTo>
                <a:lnTo>
                  <a:pt x="13708378" y="584242"/>
                </a:lnTo>
                <a:lnTo>
                  <a:pt x="0" y="584242"/>
                </a:lnTo>
                <a:lnTo>
                  <a:pt x="0" y="0"/>
                </a:lnTo>
                <a:close/>
              </a:path>
            </a:pathLst>
          </a:custGeom>
          <a:blipFill>
            <a:blip r:embed="rId7"/>
            <a:stretch>
              <a:fillRect l="0" t="0" r="0" b="-3630"/>
            </a:stretch>
          </a:blipFill>
        </p:spPr>
      </p:sp>
      <p:grpSp>
        <p:nvGrpSpPr>
          <p:cNvPr name="Group 7" id="7"/>
          <p:cNvGrpSpPr/>
          <p:nvPr/>
        </p:nvGrpSpPr>
        <p:grpSpPr>
          <a:xfrm rot="0">
            <a:off x="-6102785" y="-908624"/>
            <a:ext cx="16233963" cy="908624"/>
            <a:chOff x="0" y="0"/>
            <a:chExt cx="21645284" cy="1211498"/>
          </a:xfrm>
        </p:grpSpPr>
        <p:sp>
          <p:nvSpPr>
            <p:cNvPr name="AutoShape 8" id="8"/>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9" id="9"/>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1" id="11"/>
          <p:cNvSpPr/>
          <p:nvPr/>
        </p:nvSpPr>
        <p:spPr>
          <a:xfrm flipH="false" flipV="false" rot="10156945">
            <a:off x="2007843" y="8228664"/>
            <a:ext cx="2537345" cy="169682"/>
          </a:xfrm>
          <a:custGeom>
            <a:avLst/>
            <a:gdLst/>
            <a:ahLst/>
            <a:cxnLst/>
            <a:rect r="r" b="b" t="t" l="l"/>
            <a:pathLst>
              <a:path h="169682" w="2537345">
                <a:moveTo>
                  <a:pt x="0" y="0"/>
                </a:moveTo>
                <a:lnTo>
                  <a:pt x="2537345" y="0"/>
                </a:lnTo>
                <a:lnTo>
                  <a:pt x="2537345" y="169683"/>
                </a:lnTo>
                <a:lnTo>
                  <a:pt x="0" y="1696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0">
            <a:off x="2014196" y="1210541"/>
            <a:ext cx="13734178" cy="949381"/>
          </a:xfrm>
          <a:prstGeom prst="rect">
            <a:avLst/>
          </a:prstGeom>
        </p:spPr>
        <p:txBody>
          <a:bodyPr anchor="t" rtlCol="false" tIns="0" lIns="0" bIns="0" rIns="0">
            <a:spAutoFit/>
          </a:bodyPr>
          <a:lstStyle/>
          <a:p>
            <a:pPr algn="ctr" marL="0" indent="0" lvl="0">
              <a:lnSpc>
                <a:spcPts val="7216"/>
              </a:lnSpc>
              <a:spcBef>
                <a:spcPct val="0"/>
              </a:spcBef>
            </a:pPr>
            <a:r>
              <a:rPr lang="en-US" sz="5638">
                <a:solidFill>
                  <a:srgbClr val="292F33"/>
                </a:solidFill>
                <a:latin typeface="Poppins Ultra-Bold"/>
                <a:ea typeface="Poppins Ultra-Bold"/>
                <a:cs typeface="Poppins Ultra-Bold"/>
                <a:sym typeface="Poppins Ultra-Bold"/>
              </a:rPr>
              <a:t>DEPLOYMENT RESULT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0" y="-1519712"/>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60207" y="1612397"/>
            <a:ext cx="13896628"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ea typeface="Poppins Ultra-Bold"/>
                <a:cs typeface="Poppins Ultra-Bold"/>
                <a:sym typeface="Poppins Ultra-Bold"/>
              </a:rPr>
              <a:t>CHALLENGES AND SOLUTIONS</a:t>
            </a:r>
          </a:p>
        </p:txBody>
      </p:sp>
      <p:grpSp>
        <p:nvGrpSpPr>
          <p:cNvPr name="Group 4" id="4"/>
          <p:cNvGrpSpPr/>
          <p:nvPr/>
        </p:nvGrpSpPr>
        <p:grpSpPr>
          <a:xfrm rot="0">
            <a:off x="1025337" y="100965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8" id="8"/>
          <p:cNvSpPr/>
          <p:nvPr/>
        </p:nvSpPr>
        <p:spPr>
          <a:xfrm flipH="false" flipV="false" rot="0">
            <a:off x="15149822" y="7735915"/>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8">
              <a:alphaModFix amt="51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68892" y="3648167"/>
            <a:ext cx="1304423" cy="1304423"/>
          </a:xfrm>
          <a:custGeom>
            <a:avLst/>
            <a:gdLst/>
            <a:ahLst/>
            <a:cxnLst/>
            <a:rect r="r" b="b" t="t" l="l"/>
            <a:pathLst>
              <a:path h="1304423" w="1304423">
                <a:moveTo>
                  <a:pt x="0" y="0"/>
                </a:moveTo>
                <a:lnTo>
                  <a:pt x="1304422" y="0"/>
                </a:lnTo>
                <a:lnTo>
                  <a:pt x="1304422" y="1304423"/>
                </a:lnTo>
                <a:lnTo>
                  <a:pt x="0" y="130442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7616852" y="7579948"/>
            <a:ext cx="1656991" cy="1678352"/>
          </a:xfrm>
          <a:custGeom>
            <a:avLst/>
            <a:gdLst/>
            <a:ahLst/>
            <a:cxnLst/>
            <a:rect r="r" b="b" t="t" l="l"/>
            <a:pathLst>
              <a:path h="1678352" w="1656991">
                <a:moveTo>
                  <a:pt x="0" y="0"/>
                </a:moveTo>
                <a:lnTo>
                  <a:pt x="1656991" y="0"/>
                </a:lnTo>
                <a:lnTo>
                  <a:pt x="1656991" y="1678352"/>
                </a:lnTo>
                <a:lnTo>
                  <a:pt x="0" y="16783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752608" y="3565944"/>
            <a:ext cx="7471760" cy="1386645"/>
          </a:xfrm>
          <a:prstGeom prst="rect">
            <a:avLst/>
          </a:prstGeom>
        </p:spPr>
        <p:txBody>
          <a:bodyPr anchor="t" rtlCol="false" tIns="0" lIns="0" bIns="0" rIns="0">
            <a:spAutoFit/>
          </a:bodyPr>
          <a:lstStyle/>
          <a:p>
            <a:pPr algn="l" marL="575568" indent="-287784" lvl="1">
              <a:lnSpc>
                <a:spcPts val="3732"/>
              </a:lnSpc>
              <a:buAutoNum type="arabicPeriod" startAt="1"/>
            </a:pPr>
            <a:r>
              <a:rPr lang="en-US" sz="2665">
                <a:solidFill>
                  <a:srgbClr val="292F33"/>
                </a:solidFill>
                <a:latin typeface="Open Sans Bold"/>
                <a:ea typeface="Open Sans Bold"/>
                <a:cs typeface="Open Sans Bold"/>
                <a:sym typeface="Open Sans Bold"/>
              </a:rPr>
              <a:t>Handling missing data</a:t>
            </a:r>
          </a:p>
          <a:p>
            <a:pPr algn="l" marL="575568" indent="-287784" lvl="1">
              <a:lnSpc>
                <a:spcPts val="3732"/>
              </a:lnSpc>
              <a:buAutoNum type="arabicPeriod" startAt="1"/>
            </a:pPr>
            <a:r>
              <a:rPr lang="en-US" sz="2665">
                <a:solidFill>
                  <a:srgbClr val="292F33"/>
                </a:solidFill>
                <a:latin typeface="Open Sans Bold"/>
                <a:ea typeface="Open Sans Bold"/>
                <a:cs typeface="Open Sans Bold"/>
                <a:sym typeface="Open Sans Bold"/>
              </a:rPr>
              <a:t>Choosing the right number of clusters</a:t>
            </a:r>
          </a:p>
          <a:p>
            <a:pPr algn="l" marL="575568" indent="-287784" lvl="1">
              <a:lnSpc>
                <a:spcPts val="3732"/>
              </a:lnSpc>
              <a:buAutoNum type="arabicPeriod" startAt="1"/>
            </a:pPr>
            <a:r>
              <a:rPr lang="en-US" sz="2665">
                <a:solidFill>
                  <a:srgbClr val="292F33"/>
                </a:solidFill>
                <a:latin typeface="Open Sans Bold"/>
                <a:ea typeface="Open Sans Bold"/>
                <a:cs typeface="Open Sans Bold"/>
                <a:sym typeface="Open Sans Bold"/>
              </a:rPr>
              <a:t>Ensuring classifier accuracy</a:t>
            </a:r>
          </a:p>
        </p:txBody>
      </p:sp>
      <p:sp>
        <p:nvSpPr>
          <p:cNvPr name="TextBox 12" id="12"/>
          <p:cNvSpPr txBox="true"/>
          <p:nvPr/>
        </p:nvSpPr>
        <p:spPr>
          <a:xfrm rot="0">
            <a:off x="2752608" y="2885860"/>
            <a:ext cx="2576102" cy="605326"/>
          </a:xfrm>
          <a:prstGeom prst="rect">
            <a:avLst/>
          </a:prstGeom>
        </p:spPr>
        <p:txBody>
          <a:bodyPr anchor="t" rtlCol="false" tIns="0" lIns="0" bIns="0" rIns="0">
            <a:spAutoFit/>
          </a:bodyPr>
          <a:lstStyle/>
          <a:p>
            <a:pPr algn="ctr">
              <a:lnSpc>
                <a:spcPts val="4960"/>
              </a:lnSpc>
              <a:spcBef>
                <a:spcPct val="0"/>
              </a:spcBef>
            </a:pPr>
            <a:r>
              <a:rPr lang="en-US" sz="3543">
                <a:solidFill>
                  <a:srgbClr val="292F33"/>
                </a:solidFill>
                <a:latin typeface="Open Sans Bold"/>
                <a:ea typeface="Open Sans Bold"/>
                <a:cs typeface="Open Sans Bold"/>
                <a:sym typeface="Open Sans Bold"/>
              </a:rPr>
              <a:t>Challenges:</a:t>
            </a:r>
          </a:p>
        </p:txBody>
      </p:sp>
      <p:sp>
        <p:nvSpPr>
          <p:cNvPr name="TextBox 13" id="13"/>
          <p:cNvSpPr txBox="true"/>
          <p:nvPr/>
        </p:nvSpPr>
        <p:spPr>
          <a:xfrm rot="0">
            <a:off x="9418524" y="6590735"/>
            <a:ext cx="2576102" cy="605326"/>
          </a:xfrm>
          <a:prstGeom prst="rect">
            <a:avLst/>
          </a:prstGeom>
        </p:spPr>
        <p:txBody>
          <a:bodyPr anchor="t" rtlCol="false" tIns="0" lIns="0" bIns="0" rIns="0">
            <a:spAutoFit/>
          </a:bodyPr>
          <a:lstStyle/>
          <a:p>
            <a:pPr algn="ctr">
              <a:lnSpc>
                <a:spcPts val="4960"/>
              </a:lnSpc>
              <a:spcBef>
                <a:spcPct val="0"/>
              </a:spcBef>
            </a:pPr>
            <a:r>
              <a:rPr lang="en-US" sz="3543">
                <a:solidFill>
                  <a:srgbClr val="292F33"/>
                </a:solidFill>
                <a:latin typeface="Open Sans Bold"/>
                <a:ea typeface="Open Sans Bold"/>
                <a:cs typeface="Open Sans Bold"/>
                <a:sym typeface="Open Sans Bold"/>
              </a:rPr>
              <a:t>Solutions:</a:t>
            </a:r>
          </a:p>
        </p:txBody>
      </p:sp>
      <p:sp>
        <p:nvSpPr>
          <p:cNvPr name="TextBox 14" id="14"/>
          <p:cNvSpPr txBox="true"/>
          <p:nvPr/>
        </p:nvSpPr>
        <p:spPr>
          <a:xfrm rot="0">
            <a:off x="9772157" y="7377716"/>
            <a:ext cx="8413093" cy="1554142"/>
          </a:xfrm>
          <a:prstGeom prst="rect">
            <a:avLst/>
          </a:prstGeom>
        </p:spPr>
        <p:txBody>
          <a:bodyPr anchor="t" rtlCol="false" tIns="0" lIns="0" bIns="0" rIns="0">
            <a:spAutoFit/>
          </a:bodyPr>
          <a:lstStyle/>
          <a:p>
            <a:pPr algn="l" marL="648081" indent="-324041" lvl="1">
              <a:lnSpc>
                <a:spcPts val="4202"/>
              </a:lnSpc>
              <a:buAutoNum type="arabicPeriod" startAt="1"/>
            </a:pPr>
            <a:r>
              <a:rPr lang="en-US" sz="3001">
                <a:solidFill>
                  <a:srgbClr val="292F33"/>
                </a:solidFill>
                <a:latin typeface="Open Sans Bold"/>
                <a:ea typeface="Open Sans Bold"/>
                <a:cs typeface="Open Sans Bold"/>
                <a:sym typeface="Open Sans Bold"/>
              </a:rPr>
              <a:t>Imputation techniques</a:t>
            </a:r>
          </a:p>
          <a:p>
            <a:pPr algn="l" marL="648081" indent="-324041" lvl="1">
              <a:lnSpc>
                <a:spcPts val="4202"/>
              </a:lnSpc>
              <a:buAutoNum type="arabicPeriod" startAt="1"/>
            </a:pPr>
            <a:r>
              <a:rPr lang="en-US" sz="3001">
                <a:solidFill>
                  <a:srgbClr val="292F33"/>
                </a:solidFill>
                <a:latin typeface="Open Sans Bold"/>
                <a:ea typeface="Open Sans Bold"/>
                <a:cs typeface="Open Sans Bold"/>
                <a:sym typeface="Open Sans Bold"/>
              </a:rPr>
              <a:t>Elbow method and silhouette score</a:t>
            </a:r>
          </a:p>
          <a:p>
            <a:pPr algn="l" marL="648081" indent="-324041" lvl="1">
              <a:lnSpc>
                <a:spcPts val="4202"/>
              </a:lnSpc>
              <a:buAutoNum type="arabicPeriod" startAt="1"/>
            </a:pPr>
            <a:r>
              <a:rPr lang="en-US" sz="3001">
                <a:solidFill>
                  <a:srgbClr val="292F33"/>
                </a:solidFill>
                <a:latin typeface="Open Sans Bold"/>
                <a:ea typeface="Open Sans Bold"/>
                <a:cs typeface="Open Sans Bold"/>
                <a:sym typeface="Open Sans Bold"/>
              </a:rPr>
              <a:t>Hyperparameter tuning for classifier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994007" y="6254476"/>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12087376" y="3375473"/>
            <a:ext cx="1764755" cy="1456725"/>
          </a:xfrm>
          <a:custGeom>
            <a:avLst/>
            <a:gdLst/>
            <a:ahLst/>
            <a:cxnLst/>
            <a:rect r="r" b="b" t="t" l="l"/>
            <a:pathLst>
              <a:path h="1456725" w="1764755">
                <a:moveTo>
                  <a:pt x="0" y="0"/>
                </a:moveTo>
                <a:lnTo>
                  <a:pt x="1764755" y="0"/>
                </a:lnTo>
                <a:lnTo>
                  <a:pt x="1764755" y="1456725"/>
                </a:lnTo>
                <a:lnTo>
                  <a:pt x="0" y="14567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219507" y="5672721"/>
            <a:ext cx="1632624" cy="1368435"/>
          </a:xfrm>
          <a:custGeom>
            <a:avLst/>
            <a:gdLst/>
            <a:ahLst/>
            <a:cxnLst/>
            <a:rect r="r" b="b" t="t" l="l"/>
            <a:pathLst>
              <a:path h="1368435" w="1632624">
                <a:moveTo>
                  <a:pt x="0" y="0"/>
                </a:moveTo>
                <a:lnTo>
                  <a:pt x="1632624" y="0"/>
                </a:lnTo>
                <a:lnTo>
                  <a:pt x="1632624" y="1368435"/>
                </a:lnTo>
                <a:lnTo>
                  <a:pt x="0" y="136843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2277658" y="895350"/>
            <a:ext cx="6358576" cy="1361933"/>
          </a:xfrm>
          <a:prstGeom prst="rect">
            <a:avLst/>
          </a:prstGeom>
        </p:spPr>
        <p:txBody>
          <a:bodyPr anchor="t" rtlCol="false" tIns="0" lIns="0" bIns="0" rIns="0">
            <a:spAutoFit/>
          </a:bodyPr>
          <a:lstStyle/>
          <a:p>
            <a:pPr algn="ctr" marL="0" indent="0" lvl="0">
              <a:lnSpc>
                <a:spcPts val="10380"/>
              </a:lnSpc>
              <a:spcBef>
                <a:spcPct val="0"/>
              </a:spcBef>
            </a:pPr>
            <a:r>
              <a:rPr lang="en-US" sz="8109">
                <a:solidFill>
                  <a:srgbClr val="292F33"/>
                </a:solidFill>
                <a:latin typeface="Poppins Ultra-Bold"/>
                <a:ea typeface="Poppins Ultra-Bold"/>
                <a:cs typeface="Poppins Ultra-Bold"/>
                <a:sym typeface="Poppins Ultra-Bold"/>
              </a:rPr>
              <a:t>NEXT STEPS</a:t>
            </a:r>
          </a:p>
        </p:txBody>
      </p:sp>
      <p:sp>
        <p:nvSpPr>
          <p:cNvPr name="TextBox 12" id="12"/>
          <p:cNvSpPr txBox="true"/>
          <p:nvPr/>
        </p:nvSpPr>
        <p:spPr>
          <a:xfrm rot="0">
            <a:off x="1028700" y="2556290"/>
            <a:ext cx="8433886" cy="2934574"/>
          </a:xfrm>
          <a:prstGeom prst="rect">
            <a:avLst/>
          </a:prstGeom>
        </p:spPr>
        <p:txBody>
          <a:bodyPr anchor="t" rtlCol="false" tIns="0" lIns="0" bIns="0" rIns="0">
            <a:spAutoFit/>
          </a:bodyPr>
          <a:lstStyle/>
          <a:p>
            <a:pPr algn="l">
              <a:lnSpc>
                <a:spcPts val="4676"/>
              </a:lnSpc>
            </a:pPr>
            <a:r>
              <a:rPr lang="en-US" sz="3340" spc="-66" u="sng">
                <a:solidFill>
                  <a:srgbClr val="000000"/>
                </a:solidFill>
                <a:latin typeface="Open Sans Bold"/>
                <a:ea typeface="Open Sans Bold"/>
                <a:cs typeface="Open Sans Bold"/>
                <a:sym typeface="Open Sans Bold"/>
              </a:rPr>
              <a:t>Further Improvements:</a:t>
            </a:r>
          </a:p>
          <a:p>
            <a:pPr algn="l" marL="721230" indent="-360615" lvl="1">
              <a:lnSpc>
                <a:spcPts val="4676"/>
              </a:lnSpc>
              <a:buFont typeface="Arial"/>
              <a:buChar char="•"/>
            </a:pPr>
            <a:r>
              <a:rPr lang="en-US" sz="3340" spc="-66">
                <a:solidFill>
                  <a:srgbClr val="000000"/>
                </a:solidFill>
                <a:latin typeface="Open Sans Bold"/>
                <a:ea typeface="Open Sans Bold"/>
                <a:cs typeface="Open Sans Bold"/>
                <a:sym typeface="Open Sans Bold"/>
              </a:rPr>
              <a:t>Explore other clustering algorithms (e.g., DBSCAN)</a:t>
            </a:r>
          </a:p>
          <a:p>
            <a:pPr algn="l" marL="721230" indent="-360615" lvl="1">
              <a:lnSpc>
                <a:spcPts val="4676"/>
              </a:lnSpc>
              <a:buFont typeface="Arial"/>
              <a:buChar char="•"/>
            </a:pPr>
            <a:r>
              <a:rPr lang="en-US" sz="3340" spc="-66">
                <a:solidFill>
                  <a:srgbClr val="000000"/>
                </a:solidFill>
                <a:latin typeface="Open Sans Bold"/>
                <a:ea typeface="Open Sans Bold"/>
                <a:cs typeface="Open Sans Bold"/>
                <a:sym typeface="Open Sans Bold"/>
              </a:rPr>
              <a:t>Incorporate more features</a:t>
            </a:r>
          </a:p>
          <a:p>
            <a:pPr algn="l" marL="0" indent="0" lvl="0">
              <a:lnSpc>
                <a:spcPts val="4676"/>
              </a:lnSpc>
              <a:spcBef>
                <a:spcPct val="0"/>
              </a:spcBef>
            </a:pPr>
          </a:p>
        </p:txBody>
      </p:sp>
      <p:sp>
        <p:nvSpPr>
          <p:cNvPr name="TextBox 13" id="13"/>
          <p:cNvSpPr txBox="true"/>
          <p:nvPr/>
        </p:nvSpPr>
        <p:spPr>
          <a:xfrm rot="0">
            <a:off x="1028700" y="5443240"/>
            <a:ext cx="9256365" cy="1597916"/>
          </a:xfrm>
          <a:prstGeom prst="rect">
            <a:avLst/>
          </a:prstGeom>
        </p:spPr>
        <p:txBody>
          <a:bodyPr anchor="t" rtlCol="false" tIns="0" lIns="0" bIns="0" rIns="0">
            <a:spAutoFit/>
          </a:bodyPr>
          <a:lstStyle/>
          <a:p>
            <a:pPr algn="just">
              <a:lnSpc>
                <a:spcPts val="4325"/>
              </a:lnSpc>
              <a:spcBef>
                <a:spcPct val="0"/>
              </a:spcBef>
            </a:pPr>
            <a:r>
              <a:rPr lang="en-US" sz="3089" u="sng">
                <a:solidFill>
                  <a:srgbClr val="000000"/>
                </a:solidFill>
                <a:latin typeface="Open Sans Bold"/>
                <a:ea typeface="Open Sans Bold"/>
                <a:cs typeface="Open Sans Bold"/>
                <a:sym typeface="Open Sans Bold"/>
              </a:rPr>
              <a:t>Future Work:</a:t>
            </a:r>
          </a:p>
          <a:p>
            <a:pPr algn="just" marL="667110" indent="-333555" lvl="1">
              <a:lnSpc>
                <a:spcPts val="4325"/>
              </a:lnSpc>
              <a:buFont typeface="Arial"/>
              <a:buChar char="•"/>
            </a:pPr>
            <a:r>
              <a:rPr lang="en-US" sz="3089">
                <a:solidFill>
                  <a:srgbClr val="000000"/>
                </a:solidFill>
                <a:latin typeface="Open Sans Bold"/>
                <a:ea typeface="Open Sans Bold"/>
                <a:cs typeface="Open Sans Bold"/>
                <a:sym typeface="Open Sans Bold"/>
              </a:rPr>
              <a:t>Enhance the web application</a:t>
            </a:r>
          </a:p>
          <a:p>
            <a:pPr algn="just" marL="667110" indent="-333555" lvl="1">
              <a:lnSpc>
                <a:spcPts val="4325"/>
              </a:lnSpc>
              <a:buFont typeface="Arial"/>
              <a:buChar char="•"/>
            </a:pPr>
            <a:r>
              <a:rPr lang="en-US" sz="3089">
                <a:solidFill>
                  <a:srgbClr val="000000"/>
                </a:solidFill>
                <a:latin typeface="Open Sans Bold"/>
                <a:ea typeface="Open Sans Bold"/>
                <a:cs typeface="Open Sans Bold"/>
                <a:sym typeface="Open Sans Bold"/>
              </a:rPr>
              <a:t>Continuous model monitoring and updating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1028700" y="1028700"/>
            <a:ext cx="16230600" cy="0"/>
          </a:xfrm>
          <a:prstGeom prst="line">
            <a:avLst/>
          </a:prstGeom>
          <a:ln cap="flat" w="38100">
            <a:solidFill>
              <a:srgbClr val="292F33"/>
            </a:solidFill>
            <a:prstDash val="solid"/>
            <a:headEnd type="none" len="sm" w="sm"/>
            <a:tailEnd type="none" len="sm" w="sm"/>
          </a:ln>
        </p:spPr>
      </p:sp>
      <p:sp>
        <p:nvSpPr>
          <p:cNvPr name="Freeform 5" id="5"/>
          <p:cNvSpPr/>
          <p:nvPr/>
        </p:nvSpPr>
        <p:spPr>
          <a:xfrm flipH="false" flipV="false" rot="0">
            <a:off x="16636615" y="1295588"/>
            <a:ext cx="622685" cy="622685"/>
          </a:xfrm>
          <a:custGeom>
            <a:avLst/>
            <a:gdLst/>
            <a:ahLst/>
            <a:cxnLst/>
            <a:rect r="r" b="b" t="t" l="l"/>
            <a:pathLst>
              <a:path h="622685" w="622685">
                <a:moveTo>
                  <a:pt x="0" y="0"/>
                </a:moveTo>
                <a:lnTo>
                  <a:pt x="622685" y="0"/>
                </a:lnTo>
                <a:lnTo>
                  <a:pt x="622685" y="622686"/>
                </a:lnTo>
                <a:lnTo>
                  <a:pt x="0" y="622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5337" y="1295588"/>
            <a:ext cx="622685" cy="622685"/>
          </a:xfrm>
          <a:custGeom>
            <a:avLst/>
            <a:gdLst/>
            <a:ahLst/>
            <a:cxnLst/>
            <a:rect r="r" b="b" t="t" l="l"/>
            <a:pathLst>
              <a:path h="622685" w="622685">
                <a:moveTo>
                  <a:pt x="0" y="0"/>
                </a:moveTo>
                <a:lnTo>
                  <a:pt x="622685" y="0"/>
                </a:lnTo>
                <a:lnTo>
                  <a:pt x="622685" y="622686"/>
                </a:lnTo>
                <a:lnTo>
                  <a:pt x="0" y="6226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604930" y="5514703"/>
            <a:ext cx="2317278" cy="3345152"/>
          </a:xfrm>
          <a:custGeom>
            <a:avLst/>
            <a:gdLst/>
            <a:ahLst/>
            <a:cxnLst/>
            <a:rect r="r" b="b" t="t" l="l"/>
            <a:pathLst>
              <a:path h="3345152" w="2317278">
                <a:moveTo>
                  <a:pt x="0" y="0"/>
                </a:moveTo>
                <a:lnTo>
                  <a:pt x="2317278" y="0"/>
                </a:lnTo>
                <a:lnTo>
                  <a:pt x="2317278" y="3345152"/>
                </a:lnTo>
                <a:lnTo>
                  <a:pt x="0" y="33451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2290112" y="1322638"/>
            <a:ext cx="7037168" cy="1230848"/>
          </a:xfrm>
          <a:prstGeom prst="rect">
            <a:avLst/>
          </a:prstGeom>
        </p:spPr>
        <p:txBody>
          <a:bodyPr anchor="t" rtlCol="false" tIns="0" lIns="0" bIns="0" rIns="0">
            <a:spAutoFit/>
          </a:bodyPr>
          <a:lstStyle/>
          <a:p>
            <a:pPr algn="l" marL="0" indent="0" lvl="0">
              <a:lnSpc>
                <a:spcPts val="9332"/>
              </a:lnSpc>
            </a:pPr>
            <a:r>
              <a:rPr lang="en-US" sz="7291" u="sng">
                <a:solidFill>
                  <a:srgbClr val="292F33"/>
                </a:solidFill>
                <a:latin typeface="Poppins Ultra-Bold"/>
                <a:ea typeface="Poppins Ultra-Bold"/>
                <a:cs typeface="Poppins Ultra-Bold"/>
                <a:sym typeface="Poppins Ultra-Bold"/>
              </a:rPr>
              <a:t>CONCLUSION</a:t>
            </a:r>
          </a:p>
        </p:txBody>
      </p:sp>
      <p:sp>
        <p:nvSpPr>
          <p:cNvPr name="TextBox 9" id="9"/>
          <p:cNvSpPr txBox="true"/>
          <p:nvPr/>
        </p:nvSpPr>
        <p:spPr>
          <a:xfrm rot="0">
            <a:off x="1028700" y="3299558"/>
            <a:ext cx="11076474" cy="6056711"/>
          </a:xfrm>
          <a:prstGeom prst="rect">
            <a:avLst/>
          </a:prstGeom>
        </p:spPr>
        <p:txBody>
          <a:bodyPr anchor="t" rtlCol="false" tIns="0" lIns="0" bIns="0" rIns="0">
            <a:spAutoFit/>
          </a:bodyPr>
          <a:lstStyle/>
          <a:p>
            <a:pPr algn="ctr">
              <a:lnSpc>
                <a:spcPts val="3740"/>
              </a:lnSpc>
              <a:spcBef>
                <a:spcPct val="0"/>
              </a:spcBef>
            </a:pPr>
            <a:r>
              <a:rPr lang="en-US" sz="2671">
                <a:solidFill>
                  <a:srgbClr val="292F33"/>
                </a:solidFill>
                <a:latin typeface="Open Sans Bold"/>
                <a:ea typeface="Open Sans Bold"/>
                <a:cs typeface="Open Sans Bold"/>
                <a:sym typeface="Open Sans Bold"/>
              </a:rPr>
              <a:t>In this project, we successfully developed a robust customer segmentation and classification system using clustering and machine learning techniques. Our extensive exploratory data analysis provided valuable insights into customer behavior. The K-Means clustering algorithm identified distinct customer segments, while the classification model demonstrated strong performance with high accuracy, precision, and recall. Deploying the application using Flask ensures easy accessibility and usability. This system enables targeted marketing strategies, improving customer engagement and business outcomes. Future enhancements can include real-time data integration and advanced predictive analytics to further refine customer insights and drive business growth.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8961632" y="-1574972"/>
            <a:ext cx="12054559" cy="12750015"/>
          </a:xfrm>
          <a:custGeom>
            <a:avLst/>
            <a:gdLst/>
            <a:ahLst/>
            <a:cxnLst/>
            <a:rect r="r" b="b" t="t" l="l"/>
            <a:pathLst>
              <a:path h="12750015" w="12054559">
                <a:moveTo>
                  <a:pt x="0" y="0"/>
                </a:moveTo>
                <a:lnTo>
                  <a:pt x="12054560" y="0"/>
                </a:lnTo>
                <a:lnTo>
                  <a:pt x="12054560" y="12750015"/>
                </a:lnTo>
                <a:lnTo>
                  <a:pt x="0" y="12750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38178" y="7462984"/>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4">
              <a:alphaModFix amt="51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5337" y="100965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8" id="8"/>
          <p:cNvSpPr/>
          <p:nvPr/>
        </p:nvSpPr>
        <p:spPr>
          <a:xfrm flipH="false" flipV="false" rot="0">
            <a:off x="4923131" y="2630089"/>
            <a:ext cx="6743139" cy="5571662"/>
          </a:xfrm>
          <a:custGeom>
            <a:avLst/>
            <a:gdLst/>
            <a:ahLst/>
            <a:cxnLst/>
            <a:rect r="r" b="b" t="t" l="l"/>
            <a:pathLst>
              <a:path h="5571662" w="6743139">
                <a:moveTo>
                  <a:pt x="0" y="0"/>
                </a:moveTo>
                <a:lnTo>
                  <a:pt x="6743140" y="0"/>
                </a:lnTo>
                <a:lnTo>
                  <a:pt x="6743140" y="5571662"/>
                </a:lnTo>
                <a:lnTo>
                  <a:pt x="0" y="5571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true" flipV="true" rot="0">
            <a:off x="0" y="-1519712"/>
            <a:ext cx="18288000" cy="8944495"/>
          </a:xfrm>
          <a:custGeom>
            <a:avLst/>
            <a:gdLst/>
            <a:ahLst/>
            <a:cxnLst/>
            <a:rect r="r" b="b" t="t" l="l"/>
            <a:pathLst>
              <a:path h="8944495" w="18288000">
                <a:moveTo>
                  <a:pt x="18288000" y="8944494"/>
                </a:moveTo>
                <a:lnTo>
                  <a:pt x="0" y="8944494"/>
                </a:lnTo>
                <a:lnTo>
                  <a:pt x="0" y="0"/>
                </a:lnTo>
                <a:lnTo>
                  <a:pt x="18288000" y="0"/>
                </a:lnTo>
                <a:lnTo>
                  <a:pt x="18288000" y="894449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6386" y="5589447"/>
            <a:ext cx="10152583" cy="3337315"/>
            <a:chOff x="0" y="0"/>
            <a:chExt cx="7119650" cy="2340342"/>
          </a:xfrm>
        </p:grpSpPr>
        <p:sp>
          <p:nvSpPr>
            <p:cNvPr name="Freeform 4" id="4"/>
            <p:cNvSpPr/>
            <p:nvPr/>
          </p:nvSpPr>
          <p:spPr>
            <a:xfrm flipH="false" flipV="false" rot="0">
              <a:off x="0" y="0"/>
              <a:ext cx="7119650" cy="2340342"/>
            </a:xfrm>
            <a:custGeom>
              <a:avLst/>
              <a:gdLst/>
              <a:ahLst/>
              <a:cxnLst/>
              <a:rect r="r" b="b" t="t" l="l"/>
              <a:pathLst>
                <a:path h="2340342" w="7119650">
                  <a:moveTo>
                    <a:pt x="12201" y="0"/>
                  </a:moveTo>
                  <a:lnTo>
                    <a:pt x="7107449" y="0"/>
                  </a:lnTo>
                  <a:cubicBezTo>
                    <a:pt x="7110685" y="0"/>
                    <a:pt x="7113788" y="1285"/>
                    <a:pt x="7116076" y="3574"/>
                  </a:cubicBezTo>
                  <a:cubicBezTo>
                    <a:pt x="7118365" y="5862"/>
                    <a:pt x="7119650" y="8965"/>
                    <a:pt x="7119650" y="12201"/>
                  </a:cubicBezTo>
                  <a:lnTo>
                    <a:pt x="7119650" y="2328141"/>
                  </a:lnTo>
                  <a:cubicBezTo>
                    <a:pt x="7119650" y="2331377"/>
                    <a:pt x="7118365" y="2334480"/>
                    <a:pt x="7116076" y="2336768"/>
                  </a:cubicBezTo>
                  <a:cubicBezTo>
                    <a:pt x="7113788" y="2339057"/>
                    <a:pt x="7110685" y="2340342"/>
                    <a:pt x="7107449" y="2340342"/>
                  </a:cubicBezTo>
                  <a:lnTo>
                    <a:pt x="12201" y="2340342"/>
                  </a:lnTo>
                  <a:cubicBezTo>
                    <a:pt x="8965" y="2340342"/>
                    <a:pt x="5862" y="2339057"/>
                    <a:pt x="3574" y="2336768"/>
                  </a:cubicBezTo>
                  <a:cubicBezTo>
                    <a:pt x="1285" y="2334480"/>
                    <a:pt x="0" y="2331377"/>
                    <a:pt x="0" y="2328141"/>
                  </a:cubicBezTo>
                  <a:lnTo>
                    <a:pt x="0" y="12201"/>
                  </a:lnTo>
                  <a:cubicBezTo>
                    <a:pt x="0" y="8965"/>
                    <a:pt x="1285" y="5862"/>
                    <a:pt x="3574" y="3574"/>
                  </a:cubicBezTo>
                  <a:cubicBezTo>
                    <a:pt x="5862" y="1285"/>
                    <a:pt x="8965" y="0"/>
                    <a:pt x="12201" y="0"/>
                  </a:cubicBezTo>
                  <a:close/>
                </a:path>
              </a:pathLst>
            </a:custGeom>
            <a:solidFill>
              <a:srgbClr val="292F33"/>
            </a:solidFill>
            <a:ln cap="sq">
              <a:noFill/>
              <a:prstDash val="solid"/>
              <a:miter/>
            </a:ln>
          </p:spPr>
        </p:sp>
        <p:sp>
          <p:nvSpPr>
            <p:cNvPr name="TextBox 5" id="5"/>
            <p:cNvSpPr txBox="true"/>
            <p:nvPr/>
          </p:nvSpPr>
          <p:spPr>
            <a:xfrm>
              <a:off x="0" y="-38100"/>
              <a:ext cx="7119650" cy="2378442"/>
            </a:xfrm>
            <a:prstGeom prst="rect">
              <a:avLst/>
            </a:prstGeom>
          </p:spPr>
          <p:txBody>
            <a:bodyPr anchor="ctr" rtlCol="false" tIns="254000" lIns="254000" bIns="254000" rIns="254000"/>
            <a:lstStyle/>
            <a:p>
              <a:pPr algn="ctr">
                <a:lnSpc>
                  <a:spcPts val="2912"/>
                </a:lnSpc>
              </a:pPr>
              <a:r>
                <a:rPr lang="en-US" sz="2080">
                  <a:solidFill>
                    <a:srgbClr val="FFFFFF"/>
                  </a:solidFill>
                  <a:latin typeface="Open Sans"/>
                  <a:ea typeface="Open Sans"/>
                  <a:cs typeface="Open Sans"/>
                  <a:sym typeface="Open Sans"/>
                </a:rPr>
                <a:t>The aim of this project is to enhance the marketing strategies of a retail company by segmenting customers based on their purchasing behavior and demographic characteristics. By understanding different customer segments, the company can tailor its marketing efforts to meet the needs and preferences of each group, ultimately driving customer satisfaction and boosting sales.</a:t>
              </a:r>
            </a:p>
          </p:txBody>
        </p:sp>
      </p:grpSp>
      <p:sp>
        <p:nvSpPr>
          <p:cNvPr name="TextBox 6" id="6"/>
          <p:cNvSpPr txBox="true"/>
          <p:nvPr/>
        </p:nvSpPr>
        <p:spPr>
          <a:xfrm rot="0">
            <a:off x="1700672" y="2131467"/>
            <a:ext cx="10428297" cy="933693"/>
          </a:xfrm>
          <a:prstGeom prst="rect">
            <a:avLst/>
          </a:prstGeom>
        </p:spPr>
        <p:txBody>
          <a:bodyPr anchor="t" rtlCol="false" tIns="0" lIns="0" bIns="0" rIns="0">
            <a:spAutoFit/>
          </a:bodyPr>
          <a:lstStyle/>
          <a:p>
            <a:pPr algn="ctr" marL="0" indent="0" lvl="0">
              <a:lnSpc>
                <a:spcPts val="7123"/>
              </a:lnSpc>
            </a:pPr>
            <a:r>
              <a:rPr lang="en-US" sz="5565">
                <a:solidFill>
                  <a:srgbClr val="292F33"/>
                </a:solidFill>
                <a:latin typeface="Poppins Ultra-Bold"/>
                <a:ea typeface="Poppins Ultra-Bold"/>
                <a:cs typeface="Poppins Ultra-Bold"/>
                <a:sym typeface="Poppins Ultra-Bold"/>
              </a:rPr>
              <a:t>CUSTOMER SEGMENTATION</a:t>
            </a:r>
          </a:p>
        </p:txBody>
      </p:sp>
      <p:grpSp>
        <p:nvGrpSpPr>
          <p:cNvPr name="Group 7" id="7"/>
          <p:cNvGrpSpPr/>
          <p:nvPr/>
        </p:nvGrpSpPr>
        <p:grpSpPr>
          <a:xfrm rot="0">
            <a:off x="4186141" y="3586228"/>
            <a:ext cx="5457359" cy="679656"/>
            <a:chOff x="0" y="0"/>
            <a:chExt cx="3827054" cy="476619"/>
          </a:xfrm>
        </p:grpSpPr>
        <p:sp>
          <p:nvSpPr>
            <p:cNvPr name="Freeform 8" id="8"/>
            <p:cNvSpPr/>
            <p:nvPr/>
          </p:nvSpPr>
          <p:spPr>
            <a:xfrm flipH="false" flipV="false" rot="0">
              <a:off x="0" y="0"/>
              <a:ext cx="3827054" cy="476619"/>
            </a:xfrm>
            <a:custGeom>
              <a:avLst/>
              <a:gdLst/>
              <a:ahLst/>
              <a:cxnLst/>
              <a:rect r="r" b="b" t="t" l="l"/>
              <a:pathLst>
                <a:path h="476619" w="3827054">
                  <a:moveTo>
                    <a:pt x="22698" y="0"/>
                  </a:moveTo>
                  <a:lnTo>
                    <a:pt x="3804356" y="0"/>
                  </a:lnTo>
                  <a:cubicBezTo>
                    <a:pt x="3816892" y="0"/>
                    <a:pt x="3827054" y="10162"/>
                    <a:pt x="3827054" y="22698"/>
                  </a:cubicBezTo>
                  <a:lnTo>
                    <a:pt x="3827054" y="453921"/>
                  </a:lnTo>
                  <a:cubicBezTo>
                    <a:pt x="3827054" y="459941"/>
                    <a:pt x="3824663" y="465714"/>
                    <a:pt x="3820406" y="469971"/>
                  </a:cubicBezTo>
                  <a:cubicBezTo>
                    <a:pt x="3816149" y="474227"/>
                    <a:pt x="3810376" y="476619"/>
                    <a:pt x="3804356" y="476619"/>
                  </a:cubicBezTo>
                  <a:lnTo>
                    <a:pt x="22698" y="476619"/>
                  </a:lnTo>
                  <a:cubicBezTo>
                    <a:pt x="16678" y="476619"/>
                    <a:pt x="10905" y="474227"/>
                    <a:pt x="6648" y="469971"/>
                  </a:cubicBezTo>
                  <a:cubicBezTo>
                    <a:pt x="2391" y="465714"/>
                    <a:pt x="0" y="459941"/>
                    <a:pt x="0" y="453921"/>
                  </a:cubicBezTo>
                  <a:lnTo>
                    <a:pt x="0" y="22698"/>
                  </a:lnTo>
                  <a:cubicBezTo>
                    <a:pt x="0" y="16678"/>
                    <a:pt x="2391" y="10905"/>
                    <a:pt x="6648" y="6648"/>
                  </a:cubicBezTo>
                  <a:cubicBezTo>
                    <a:pt x="10905" y="2391"/>
                    <a:pt x="16678" y="0"/>
                    <a:pt x="22698" y="0"/>
                  </a:cubicBezTo>
                  <a:close/>
                </a:path>
              </a:pathLst>
            </a:custGeom>
            <a:solidFill>
              <a:srgbClr val="292F33"/>
            </a:solidFill>
            <a:ln cap="sq">
              <a:noFill/>
              <a:prstDash val="solid"/>
              <a:miter/>
            </a:ln>
          </p:spPr>
        </p:sp>
        <p:sp>
          <p:nvSpPr>
            <p:cNvPr name="TextBox 9" id="9"/>
            <p:cNvSpPr txBox="true"/>
            <p:nvPr/>
          </p:nvSpPr>
          <p:spPr>
            <a:xfrm>
              <a:off x="0" y="-38100"/>
              <a:ext cx="3827054" cy="514719"/>
            </a:xfrm>
            <a:prstGeom prst="rect">
              <a:avLst/>
            </a:prstGeom>
          </p:spPr>
          <p:txBody>
            <a:bodyPr anchor="ctr" rtlCol="false" tIns="139700" lIns="139700" bIns="139700" rIns="139700"/>
            <a:lstStyle/>
            <a:p>
              <a:pPr algn="ctr">
                <a:lnSpc>
                  <a:spcPts val="3192"/>
                </a:lnSpc>
              </a:pPr>
              <a:r>
                <a:rPr lang="en-US" sz="2280">
                  <a:solidFill>
                    <a:srgbClr val="FFFFFF"/>
                  </a:solidFill>
                  <a:latin typeface="Open Sans Bold"/>
                  <a:ea typeface="Open Sans Bold"/>
                  <a:cs typeface="Open Sans Bold"/>
                  <a:sym typeface="Open Sans Bold"/>
                </a:rPr>
                <a:t>INTRODUCTION</a:t>
              </a:r>
            </a:p>
          </p:txBody>
        </p:sp>
      </p:grpSp>
      <p:grpSp>
        <p:nvGrpSpPr>
          <p:cNvPr name="Group 10" id="10"/>
          <p:cNvGrpSpPr/>
          <p:nvPr/>
        </p:nvGrpSpPr>
        <p:grpSpPr>
          <a:xfrm rot="0">
            <a:off x="1025337" y="1009650"/>
            <a:ext cx="16233963" cy="908624"/>
            <a:chOff x="0" y="0"/>
            <a:chExt cx="21645284" cy="1211498"/>
          </a:xfrm>
        </p:grpSpPr>
        <p:sp>
          <p:nvSpPr>
            <p:cNvPr name="AutoShape 11" id="11"/>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2" id="12"/>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4" id="14"/>
          <p:cNvSpPr/>
          <p:nvPr/>
        </p:nvSpPr>
        <p:spPr>
          <a:xfrm flipH="false" flipV="false" rot="0">
            <a:off x="12646914" y="8907606"/>
            <a:ext cx="3663835" cy="723607"/>
          </a:xfrm>
          <a:custGeom>
            <a:avLst/>
            <a:gdLst/>
            <a:ahLst/>
            <a:cxnLst/>
            <a:rect r="r" b="b" t="t" l="l"/>
            <a:pathLst>
              <a:path h="723607" w="3663835">
                <a:moveTo>
                  <a:pt x="0" y="0"/>
                </a:moveTo>
                <a:lnTo>
                  <a:pt x="3663835" y="0"/>
                </a:lnTo>
                <a:lnTo>
                  <a:pt x="3663835" y="723608"/>
                </a:lnTo>
                <a:lnTo>
                  <a:pt x="0" y="723608"/>
                </a:lnTo>
                <a:lnTo>
                  <a:pt x="0" y="0"/>
                </a:lnTo>
                <a:close/>
              </a:path>
            </a:pathLst>
          </a:custGeom>
          <a:blipFill>
            <a:blip r:embed="rId8"/>
            <a:stretch>
              <a:fillRect l="0" t="0" r="0" b="0"/>
            </a:stretch>
          </a:blipFill>
        </p:spPr>
      </p:sp>
      <p:grpSp>
        <p:nvGrpSpPr>
          <p:cNvPr name="Group 15" id="15"/>
          <p:cNvGrpSpPr>
            <a:grpSpLocks noChangeAspect="true"/>
          </p:cNvGrpSpPr>
          <p:nvPr/>
        </p:nvGrpSpPr>
        <p:grpSpPr>
          <a:xfrm rot="0">
            <a:off x="12646914" y="2092768"/>
            <a:ext cx="3663835" cy="6993358"/>
            <a:chOff x="0" y="0"/>
            <a:chExt cx="15755620" cy="30073600"/>
          </a:xfrm>
        </p:grpSpPr>
        <p:sp>
          <p:nvSpPr>
            <p:cNvPr name="Freeform 16" id="16"/>
            <p:cNvSpPr/>
            <p:nvPr/>
          </p:nvSpPr>
          <p:spPr>
            <a:xfrm flipH="false" flipV="false" rot="0">
              <a:off x="571500" y="615950"/>
              <a:ext cx="14612620" cy="28841700"/>
            </a:xfrm>
            <a:custGeom>
              <a:avLst/>
              <a:gdLst/>
              <a:ahLst/>
              <a:cxnLst/>
              <a:rect r="r" b="b" t="t" l="l"/>
              <a:pathLst>
                <a:path h="28841700" w="14612620">
                  <a:moveTo>
                    <a:pt x="13270230" y="28841700"/>
                  </a:moveTo>
                  <a:lnTo>
                    <a:pt x="1342390" y="28841700"/>
                  </a:lnTo>
                  <a:cubicBezTo>
                    <a:pt x="600710" y="28841700"/>
                    <a:pt x="0" y="28240989"/>
                    <a:pt x="0" y="27499311"/>
                  </a:cubicBezTo>
                  <a:lnTo>
                    <a:pt x="0" y="1342390"/>
                  </a:lnTo>
                  <a:cubicBezTo>
                    <a:pt x="0" y="600710"/>
                    <a:pt x="600710" y="0"/>
                    <a:pt x="1342390" y="0"/>
                  </a:cubicBezTo>
                  <a:lnTo>
                    <a:pt x="13270230" y="0"/>
                  </a:lnTo>
                  <a:cubicBezTo>
                    <a:pt x="14011911" y="0"/>
                    <a:pt x="14612620" y="600710"/>
                    <a:pt x="14612620" y="1342390"/>
                  </a:cubicBezTo>
                  <a:lnTo>
                    <a:pt x="14612620" y="27498039"/>
                  </a:lnTo>
                  <a:cubicBezTo>
                    <a:pt x="14612620" y="28240989"/>
                    <a:pt x="14011911" y="28841700"/>
                    <a:pt x="13270230" y="28841700"/>
                  </a:cubicBezTo>
                  <a:close/>
                </a:path>
              </a:pathLst>
            </a:custGeom>
            <a:blipFill>
              <a:blip r:embed="rId9"/>
              <a:stretch>
                <a:fillRect l="-15750" t="0" r="-15750" b="0"/>
              </a:stretch>
            </a:blipFill>
          </p:spPr>
        </p:sp>
        <p:sp>
          <p:nvSpPr>
            <p:cNvPr name="Freeform 17" id="17"/>
            <p:cNvSpPr/>
            <p:nvPr/>
          </p:nvSpPr>
          <p:spPr>
            <a:xfrm flipH="false" flipV="false" rot="0">
              <a:off x="0" y="0"/>
              <a:ext cx="15755620" cy="30074871"/>
            </a:xfrm>
            <a:custGeom>
              <a:avLst/>
              <a:gdLst/>
              <a:ahLst/>
              <a:cxnLst/>
              <a:rect r="r" b="b" t="t" l="l"/>
              <a:pathLst>
                <a:path h="30074871" w="15755620">
                  <a:moveTo>
                    <a:pt x="0" y="0"/>
                  </a:moveTo>
                  <a:lnTo>
                    <a:pt x="15755620" y="0"/>
                  </a:lnTo>
                  <a:lnTo>
                    <a:pt x="15755620" y="30074871"/>
                  </a:lnTo>
                  <a:lnTo>
                    <a:pt x="0" y="30074871"/>
                  </a:lnTo>
                  <a:close/>
                </a:path>
              </a:pathLst>
            </a:custGeom>
            <a:blipFill>
              <a:blip r:embed="rId10"/>
              <a:stretch>
                <a:fillRect l="-27" t="0" r="-27" b="0"/>
              </a:stretch>
            </a:blipFill>
          </p:spPr>
        </p:sp>
      </p:grpSp>
      <p:sp>
        <p:nvSpPr>
          <p:cNvPr name="Freeform 18" id="18"/>
          <p:cNvSpPr/>
          <p:nvPr/>
        </p:nvSpPr>
        <p:spPr>
          <a:xfrm flipH="false" flipV="false" rot="0">
            <a:off x="15149822" y="7735915"/>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11">
              <a:alphaModFix amt="51000"/>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DE7E"/>
        </a:solidFill>
      </p:bgPr>
    </p:bg>
    <p:spTree>
      <p:nvGrpSpPr>
        <p:cNvPr id="1" name=""/>
        <p:cNvGrpSpPr/>
        <p:nvPr/>
      </p:nvGrpSpPr>
      <p:grpSpPr>
        <a:xfrm>
          <a:off x="0" y="0"/>
          <a:ext cx="0" cy="0"/>
          <a:chOff x="0" y="0"/>
          <a:chExt cx="0" cy="0"/>
        </a:xfrm>
      </p:grpSpPr>
      <p:sp>
        <p:nvSpPr>
          <p:cNvPr name="Freeform 2" id="2"/>
          <p:cNvSpPr/>
          <p:nvPr/>
        </p:nvSpPr>
        <p:spPr>
          <a:xfrm flipH="false" flipV="false" rot="0">
            <a:off x="13494067" y="-709954"/>
            <a:ext cx="6604233" cy="6985247"/>
          </a:xfrm>
          <a:custGeom>
            <a:avLst/>
            <a:gdLst/>
            <a:ahLst/>
            <a:cxnLst/>
            <a:rect r="r" b="b" t="t" l="l"/>
            <a:pathLst>
              <a:path h="6985247" w="6604233">
                <a:moveTo>
                  <a:pt x="0" y="0"/>
                </a:moveTo>
                <a:lnTo>
                  <a:pt x="6604234" y="0"/>
                </a:lnTo>
                <a:lnTo>
                  <a:pt x="6604234" y="6985247"/>
                </a:lnTo>
                <a:lnTo>
                  <a:pt x="0" y="6985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583899" y="4451930"/>
            <a:ext cx="5122480" cy="2881359"/>
            <a:chOff x="0" y="0"/>
            <a:chExt cx="11289030" cy="6350000"/>
          </a:xfrm>
        </p:grpSpPr>
        <p:sp>
          <p:nvSpPr>
            <p:cNvPr name="Freeform 4" id="4"/>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83429" r="0" b="-83429"/>
              </a:stretch>
            </a:blipFill>
          </p:spPr>
        </p:sp>
      </p:grpSp>
      <p:grpSp>
        <p:nvGrpSpPr>
          <p:cNvPr name="Group 5" id="5"/>
          <p:cNvGrpSpPr/>
          <p:nvPr/>
        </p:nvGrpSpPr>
        <p:grpSpPr>
          <a:xfrm rot="0">
            <a:off x="12036649" y="4451930"/>
            <a:ext cx="5122480" cy="2881359"/>
            <a:chOff x="0" y="0"/>
            <a:chExt cx="11289030" cy="6350000"/>
          </a:xfrm>
        </p:grpSpPr>
        <p:sp>
          <p:nvSpPr>
            <p:cNvPr name="Freeform 6" id="6"/>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9265" r="0" b="-9265"/>
              </a:stretch>
            </a:blipFill>
          </p:spPr>
        </p:sp>
      </p:grpSp>
      <p:grpSp>
        <p:nvGrpSpPr>
          <p:cNvPr name="Group 7" id="7"/>
          <p:cNvGrpSpPr/>
          <p:nvPr/>
        </p:nvGrpSpPr>
        <p:grpSpPr>
          <a:xfrm rot="0">
            <a:off x="6583899" y="7474107"/>
            <a:ext cx="5122480" cy="624549"/>
            <a:chOff x="0" y="0"/>
            <a:chExt cx="3887646" cy="473994"/>
          </a:xfrm>
        </p:grpSpPr>
        <p:sp>
          <p:nvSpPr>
            <p:cNvPr name="Freeform 8" id="8"/>
            <p:cNvSpPr/>
            <p:nvPr/>
          </p:nvSpPr>
          <p:spPr>
            <a:xfrm flipH="false" flipV="false" rot="0">
              <a:off x="0" y="0"/>
              <a:ext cx="3887646" cy="473994"/>
            </a:xfrm>
            <a:custGeom>
              <a:avLst/>
              <a:gdLst/>
              <a:ahLst/>
              <a:cxnLst/>
              <a:rect r="r" b="b" t="t" l="l"/>
              <a:pathLst>
                <a:path h="473994" w="3887646">
                  <a:moveTo>
                    <a:pt x="24182" y="0"/>
                  </a:moveTo>
                  <a:lnTo>
                    <a:pt x="3863464" y="0"/>
                  </a:lnTo>
                  <a:cubicBezTo>
                    <a:pt x="3876820" y="0"/>
                    <a:pt x="3887646" y="10827"/>
                    <a:pt x="3887646" y="24182"/>
                  </a:cubicBezTo>
                  <a:lnTo>
                    <a:pt x="3887646" y="449813"/>
                  </a:lnTo>
                  <a:cubicBezTo>
                    <a:pt x="3887646" y="456226"/>
                    <a:pt x="3885099" y="462377"/>
                    <a:pt x="3880564" y="466912"/>
                  </a:cubicBezTo>
                  <a:cubicBezTo>
                    <a:pt x="3876029" y="471447"/>
                    <a:pt x="3869878" y="473994"/>
                    <a:pt x="3863464" y="473994"/>
                  </a:cubicBezTo>
                  <a:lnTo>
                    <a:pt x="24182" y="473994"/>
                  </a:lnTo>
                  <a:cubicBezTo>
                    <a:pt x="17768" y="473994"/>
                    <a:pt x="11618" y="471447"/>
                    <a:pt x="7083" y="466912"/>
                  </a:cubicBezTo>
                  <a:cubicBezTo>
                    <a:pt x="2548" y="462377"/>
                    <a:pt x="0" y="456226"/>
                    <a:pt x="0" y="449813"/>
                  </a:cubicBezTo>
                  <a:lnTo>
                    <a:pt x="0" y="24182"/>
                  </a:lnTo>
                  <a:cubicBezTo>
                    <a:pt x="0" y="17768"/>
                    <a:pt x="2548" y="11618"/>
                    <a:pt x="7083" y="7083"/>
                  </a:cubicBezTo>
                  <a:cubicBezTo>
                    <a:pt x="11618" y="2548"/>
                    <a:pt x="17768" y="0"/>
                    <a:pt x="24182" y="0"/>
                  </a:cubicBezTo>
                  <a:close/>
                </a:path>
              </a:pathLst>
            </a:custGeom>
            <a:solidFill>
              <a:srgbClr val="292F33"/>
            </a:solidFill>
            <a:ln cap="sq">
              <a:noFill/>
              <a:prstDash val="solid"/>
              <a:miter/>
            </a:ln>
          </p:spPr>
        </p:sp>
        <p:sp>
          <p:nvSpPr>
            <p:cNvPr name="TextBox 9" id="9"/>
            <p:cNvSpPr txBox="true"/>
            <p:nvPr/>
          </p:nvSpPr>
          <p:spPr>
            <a:xfrm>
              <a:off x="0" y="-38100"/>
              <a:ext cx="3887646" cy="512094"/>
            </a:xfrm>
            <a:prstGeom prst="rect">
              <a:avLst/>
            </a:prstGeom>
          </p:spPr>
          <p:txBody>
            <a:bodyPr anchor="ctr" rtlCol="false" tIns="0" lIns="0" bIns="0" rIns="0"/>
            <a:lstStyle/>
            <a:p>
              <a:pPr algn="ctr">
                <a:lnSpc>
                  <a:spcPts val="2912"/>
                </a:lnSpc>
              </a:pPr>
              <a:r>
                <a:rPr lang="en-US" sz="2080">
                  <a:solidFill>
                    <a:srgbClr val="FFFFFF"/>
                  </a:solidFill>
                  <a:latin typeface="Open Sans Bold"/>
                  <a:ea typeface="Open Sans Bold"/>
                  <a:cs typeface="Open Sans Bold"/>
                  <a:sym typeface="Open Sans Bold"/>
                </a:rPr>
                <a:t>DATASET</a:t>
              </a:r>
            </a:p>
          </p:txBody>
        </p:sp>
      </p:grpSp>
      <p:grpSp>
        <p:nvGrpSpPr>
          <p:cNvPr name="Group 10" id="10"/>
          <p:cNvGrpSpPr/>
          <p:nvPr/>
        </p:nvGrpSpPr>
        <p:grpSpPr>
          <a:xfrm rot="0">
            <a:off x="1025337" y="1009650"/>
            <a:ext cx="16233963" cy="908624"/>
            <a:chOff x="0" y="0"/>
            <a:chExt cx="21645284" cy="1211498"/>
          </a:xfrm>
        </p:grpSpPr>
        <p:sp>
          <p:nvSpPr>
            <p:cNvPr name="AutoShape 11" id="11"/>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2" id="12"/>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4" id="14"/>
          <p:cNvSpPr/>
          <p:nvPr/>
        </p:nvSpPr>
        <p:spPr>
          <a:xfrm flipH="false" flipV="false" rot="9996178">
            <a:off x="-2501846" y="3613164"/>
            <a:ext cx="6717101" cy="8302034"/>
          </a:xfrm>
          <a:custGeom>
            <a:avLst/>
            <a:gdLst/>
            <a:ahLst/>
            <a:cxnLst/>
            <a:rect r="r" b="b" t="t" l="l"/>
            <a:pathLst>
              <a:path h="8302034" w="6717101">
                <a:moveTo>
                  <a:pt x="0" y="0"/>
                </a:moveTo>
                <a:lnTo>
                  <a:pt x="6717101" y="0"/>
                </a:lnTo>
                <a:lnTo>
                  <a:pt x="6717101" y="8302035"/>
                </a:lnTo>
                <a:lnTo>
                  <a:pt x="0" y="83020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3690112" y="904875"/>
            <a:ext cx="10113676" cy="1227412"/>
          </a:xfrm>
          <a:prstGeom prst="rect">
            <a:avLst/>
          </a:prstGeom>
        </p:spPr>
        <p:txBody>
          <a:bodyPr anchor="t" rtlCol="false" tIns="0" lIns="0" bIns="0" rIns="0">
            <a:spAutoFit/>
          </a:bodyPr>
          <a:lstStyle/>
          <a:p>
            <a:pPr algn="ctr" marL="0" indent="0" lvl="0">
              <a:lnSpc>
                <a:spcPts val="9335"/>
              </a:lnSpc>
            </a:pPr>
            <a:r>
              <a:rPr lang="en-US" sz="7293">
                <a:solidFill>
                  <a:srgbClr val="FDFDFD"/>
                </a:solidFill>
                <a:latin typeface="Poppins Ultra-Bold"/>
                <a:ea typeface="Poppins Ultra-Bold"/>
                <a:cs typeface="Poppins Ultra-Bold"/>
                <a:sym typeface="Poppins Ultra-Bold"/>
              </a:rPr>
              <a:t>PROJECT OVERVIEW</a:t>
            </a:r>
          </a:p>
        </p:txBody>
      </p:sp>
      <p:grpSp>
        <p:nvGrpSpPr>
          <p:cNvPr name="Group 16" id="16"/>
          <p:cNvGrpSpPr/>
          <p:nvPr/>
        </p:nvGrpSpPr>
        <p:grpSpPr>
          <a:xfrm rot="0">
            <a:off x="12036649" y="7474107"/>
            <a:ext cx="5122480" cy="624549"/>
            <a:chOff x="0" y="0"/>
            <a:chExt cx="3887646" cy="473994"/>
          </a:xfrm>
        </p:grpSpPr>
        <p:sp>
          <p:nvSpPr>
            <p:cNvPr name="Freeform 17" id="17"/>
            <p:cNvSpPr/>
            <p:nvPr/>
          </p:nvSpPr>
          <p:spPr>
            <a:xfrm flipH="false" flipV="false" rot="0">
              <a:off x="0" y="0"/>
              <a:ext cx="3887646" cy="473994"/>
            </a:xfrm>
            <a:custGeom>
              <a:avLst/>
              <a:gdLst/>
              <a:ahLst/>
              <a:cxnLst/>
              <a:rect r="r" b="b" t="t" l="l"/>
              <a:pathLst>
                <a:path h="473994" w="3887646">
                  <a:moveTo>
                    <a:pt x="24182" y="0"/>
                  </a:moveTo>
                  <a:lnTo>
                    <a:pt x="3863464" y="0"/>
                  </a:lnTo>
                  <a:cubicBezTo>
                    <a:pt x="3876820" y="0"/>
                    <a:pt x="3887646" y="10827"/>
                    <a:pt x="3887646" y="24182"/>
                  </a:cubicBezTo>
                  <a:lnTo>
                    <a:pt x="3887646" y="449813"/>
                  </a:lnTo>
                  <a:cubicBezTo>
                    <a:pt x="3887646" y="456226"/>
                    <a:pt x="3885099" y="462377"/>
                    <a:pt x="3880564" y="466912"/>
                  </a:cubicBezTo>
                  <a:cubicBezTo>
                    <a:pt x="3876029" y="471447"/>
                    <a:pt x="3869878" y="473994"/>
                    <a:pt x="3863464" y="473994"/>
                  </a:cubicBezTo>
                  <a:lnTo>
                    <a:pt x="24182" y="473994"/>
                  </a:lnTo>
                  <a:cubicBezTo>
                    <a:pt x="17768" y="473994"/>
                    <a:pt x="11618" y="471447"/>
                    <a:pt x="7083" y="466912"/>
                  </a:cubicBezTo>
                  <a:cubicBezTo>
                    <a:pt x="2548" y="462377"/>
                    <a:pt x="0" y="456226"/>
                    <a:pt x="0" y="449813"/>
                  </a:cubicBezTo>
                  <a:lnTo>
                    <a:pt x="0" y="24182"/>
                  </a:lnTo>
                  <a:cubicBezTo>
                    <a:pt x="0" y="17768"/>
                    <a:pt x="2548" y="11618"/>
                    <a:pt x="7083" y="7083"/>
                  </a:cubicBezTo>
                  <a:cubicBezTo>
                    <a:pt x="11618" y="2548"/>
                    <a:pt x="17768" y="0"/>
                    <a:pt x="24182" y="0"/>
                  </a:cubicBezTo>
                  <a:close/>
                </a:path>
              </a:pathLst>
            </a:custGeom>
            <a:solidFill>
              <a:srgbClr val="292F33"/>
            </a:solidFill>
            <a:ln cap="sq">
              <a:noFill/>
              <a:prstDash val="solid"/>
              <a:miter/>
            </a:ln>
          </p:spPr>
        </p:sp>
        <p:sp>
          <p:nvSpPr>
            <p:cNvPr name="TextBox 18" id="18"/>
            <p:cNvSpPr txBox="true"/>
            <p:nvPr/>
          </p:nvSpPr>
          <p:spPr>
            <a:xfrm>
              <a:off x="0" y="-38100"/>
              <a:ext cx="3887646" cy="512094"/>
            </a:xfrm>
            <a:prstGeom prst="rect">
              <a:avLst/>
            </a:prstGeom>
          </p:spPr>
          <p:txBody>
            <a:bodyPr anchor="ctr" rtlCol="false" tIns="0" lIns="0" bIns="0" rIns="0"/>
            <a:lstStyle/>
            <a:p>
              <a:pPr algn="ctr">
                <a:lnSpc>
                  <a:spcPts val="2912"/>
                </a:lnSpc>
              </a:pPr>
              <a:r>
                <a:rPr lang="en-US" sz="2080">
                  <a:solidFill>
                    <a:srgbClr val="FFFFFF"/>
                  </a:solidFill>
                  <a:latin typeface="Open Sans Bold"/>
                  <a:ea typeface="Open Sans Bold"/>
                  <a:cs typeface="Open Sans Bold"/>
                  <a:sym typeface="Open Sans Bold"/>
                </a:rPr>
                <a:t>TECH STACK</a:t>
              </a:r>
            </a:p>
          </p:txBody>
        </p:sp>
      </p:grpSp>
      <p:grpSp>
        <p:nvGrpSpPr>
          <p:cNvPr name="Group 19" id="19"/>
          <p:cNvGrpSpPr/>
          <p:nvPr/>
        </p:nvGrpSpPr>
        <p:grpSpPr>
          <a:xfrm rot="0">
            <a:off x="1128872" y="4451930"/>
            <a:ext cx="5122480" cy="2881359"/>
            <a:chOff x="0" y="0"/>
            <a:chExt cx="11289030" cy="6350000"/>
          </a:xfrm>
        </p:grpSpPr>
        <p:sp>
          <p:nvSpPr>
            <p:cNvPr name="Freeform 20" id="20"/>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12"/>
              <a:stretch>
                <a:fillRect l="0" t="-9265" r="0" b="-9265"/>
              </a:stretch>
            </a:blipFill>
          </p:spPr>
        </p:sp>
      </p:grpSp>
      <p:grpSp>
        <p:nvGrpSpPr>
          <p:cNvPr name="Group 21" id="21"/>
          <p:cNvGrpSpPr/>
          <p:nvPr/>
        </p:nvGrpSpPr>
        <p:grpSpPr>
          <a:xfrm rot="0">
            <a:off x="1128872" y="7474107"/>
            <a:ext cx="5122480" cy="624549"/>
            <a:chOff x="0" y="0"/>
            <a:chExt cx="3887646" cy="473994"/>
          </a:xfrm>
        </p:grpSpPr>
        <p:sp>
          <p:nvSpPr>
            <p:cNvPr name="Freeform 22" id="22"/>
            <p:cNvSpPr/>
            <p:nvPr/>
          </p:nvSpPr>
          <p:spPr>
            <a:xfrm flipH="false" flipV="false" rot="0">
              <a:off x="0" y="0"/>
              <a:ext cx="3887646" cy="473994"/>
            </a:xfrm>
            <a:custGeom>
              <a:avLst/>
              <a:gdLst/>
              <a:ahLst/>
              <a:cxnLst/>
              <a:rect r="r" b="b" t="t" l="l"/>
              <a:pathLst>
                <a:path h="473994" w="3887646">
                  <a:moveTo>
                    <a:pt x="24182" y="0"/>
                  </a:moveTo>
                  <a:lnTo>
                    <a:pt x="3863464" y="0"/>
                  </a:lnTo>
                  <a:cubicBezTo>
                    <a:pt x="3876820" y="0"/>
                    <a:pt x="3887646" y="10827"/>
                    <a:pt x="3887646" y="24182"/>
                  </a:cubicBezTo>
                  <a:lnTo>
                    <a:pt x="3887646" y="449813"/>
                  </a:lnTo>
                  <a:cubicBezTo>
                    <a:pt x="3887646" y="456226"/>
                    <a:pt x="3885099" y="462377"/>
                    <a:pt x="3880564" y="466912"/>
                  </a:cubicBezTo>
                  <a:cubicBezTo>
                    <a:pt x="3876029" y="471447"/>
                    <a:pt x="3869878" y="473994"/>
                    <a:pt x="3863464" y="473994"/>
                  </a:cubicBezTo>
                  <a:lnTo>
                    <a:pt x="24182" y="473994"/>
                  </a:lnTo>
                  <a:cubicBezTo>
                    <a:pt x="17768" y="473994"/>
                    <a:pt x="11618" y="471447"/>
                    <a:pt x="7083" y="466912"/>
                  </a:cubicBezTo>
                  <a:cubicBezTo>
                    <a:pt x="2548" y="462377"/>
                    <a:pt x="0" y="456226"/>
                    <a:pt x="0" y="449813"/>
                  </a:cubicBezTo>
                  <a:lnTo>
                    <a:pt x="0" y="24182"/>
                  </a:lnTo>
                  <a:cubicBezTo>
                    <a:pt x="0" y="17768"/>
                    <a:pt x="2548" y="11618"/>
                    <a:pt x="7083" y="7083"/>
                  </a:cubicBezTo>
                  <a:cubicBezTo>
                    <a:pt x="11618" y="2548"/>
                    <a:pt x="17768" y="0"/>
                    <a:pt x="24182" y="0"/>
                  </a:cubicBezTo>
                  <a:close/>
                </a:path>
              </a:pathLst>
            </a:custGeom>
            <a:solidFill>
              <a:srgbClr val="292F33"/>
            </a:solidFill>
            <a:ln cap="sq">
              <a:noFill/>
              <a:prstDash val="solid"/>
              <a:miter/>
            </a:ln>
          </p:spPr>
        </p:sp>
        <p:sp>
          <p:nvSpPr>
            <p:cNvPr name="TextBox 23" id="23"/>
            <p:cNvSpPr txBox="true"/>
            <p:nvPr/>
          </p:nvSpPr>
          <p:spPr>
            <a:xfrm>
              <a:off x="0" y="-38100"/>
              <a:ext cx="3887646" cy="512094"/>
            </a:xfrm>
            <a:prstGeom prst="rect">
              <a:avLst/>
            </a:prstGeom>
          </p:spPr>
          <p:txBody>
            <a:bodyPr anchor="ctr" rtlCol="false" tIns="0" lIns="0" bIns="0" rIns="0"/>
            <a:lstStyle/>
            <a:p>
              <a:pPr algn="ctr">
                <a:lnSpc>
                  <a:spcPts val="2912"/>
                </a:lnSpc>
              </a:pPr>
              <a:r>
                <a:rPr lang="en-US" sz="2080">
                  <a:solidFill>
                    <a:srgbClr val="FFFFFF"/>
                  </a:solidFill>
                  <a:latin typeface="Open Sans Bold"/>
                  <a:ea typeface="Open Sans Bold"/>
                  <a:cs typeface="Open Sans Bold"/>
                  <a:sym typeface="Open Sans Bold"/>
                </a:rPr>
                <a:t>Objective</a:t>
              </a:r>
            </a:p>
          </p:txBody>
        </p:sp>
      </p:grpSp>
      <p:sp>
        <p:nvSpPr>
          <p:cNvPr name="TextBox 24" id="24"/>
          <p:cNvSpPr txBox="true"/>
          <p:nvPr/>
        </p:nvSpPr>
        <p:spPr>
          <a:xfrm rot="0">
            <a:off x="4421217" y="2027056"/>
            <a:ext cx="8651466" cy="2110549"/>
          </a:xfrm>
          <a:prstGeom prst="rect">
            <a:avLst/>
          </a:prstGeom>
        </p:spPr>
        <p:txBody>
          <a:bodyPr anchor="t" rtlCol="false" tIns="0" lIns="0" bIns="0" rIns="0">
            <a:spAutoFit/>
          </a:bodyPr>
          <a:lstStyle/>
          <a:p>
            <a:pPr algn="ctr" marL="0" indent="0" lvl="0">
              <a:lnSpc>
                <a:spcPts val="2845"/>
              </a:lnSpc>
              <a:spcBef>
                <a:spcPct val="0"/>
              </a:spcBef>
            </a:pPr>
            <a:r>
              <a:rPr lang="en-US" sz="2032" spc="-40">
                <a:solidFill>
                  <a:srgbClr val="000000"/>
                </a:solidFill>
                <a:latin typeface="Open Sans Bold"/>
                <a:ea typeface="Open Sans Bold"/>
                <a:cs typeface="Open Sans Bold"/>
                <a:sym typeface="Open Sans Bold"/>
              </a:rPr>
              <a:t>The Marketing Campaign Clustering Project aims to segment customers based on purchasing behavior using clustering. By analyzing features like income, recency, and product purchases, we identify distinct customer groups to optimize marketing strategies. The project involves data preprocessing, clustering, and deploying the model as a web application using Flask.</a:t>
            </a:r>
          </a:p>
        </p:txBody>
      </p:sp>
      <p:sp>
        <p:nvSpPr>
          <p:cNvPr name="TextBox 25" id="25"/>
          <p:cNvSpPr txBox="true"/>
          <p:nvPr/>
        </p:nvSpPr>
        <p:spPr>
          <a:xfrm rot="0">
            <a:off x="1165710" y="8374881"/>
            <a:ext cx="5085642" cy="1099184"/>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Bold"/>
                <a:ea typeface="Canva Sans Bold"/>
                <a:cs typeface="Canva Sans Bold"/>
                <a:sym typeface="Canva Sans Bold"/>
              </a:rPr>
              <a:t>To segment customers based on their purchasing behavior to better target marketing campaigns.</a:t>
            </a:r>
          </a:p>
        </p:txBody>
      </p:sp>
      <p:sp>
        <p:nvSpPr>
          <p:cNvPr name="TextBox 26" id="26"/>
          <p:cNvSpPr txBox="true"/>
          <p:nvPr/>
        </p:nvSpPr>
        <p:spPr>
          <a:xfrm rot="0">
            <a:off x="6620737" y="8374881"/>
            <a:ext cx="5085642" cy="1099184"/>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Bold"/>
                <a:ea typeface="Canva Sans Bold"/>
                <a:cs typeface="Canva Sans Bold"/>
                <a:sym typeface="Canva Sans Bold"/>
              </a:rPr>
              <a:t>Marketing campaign data with features like income, recency, product purchases, etc.</a:t>
            </a:r>
          </a:p>
        </p:txBody>
      </p:sp>
      <p:sp>
        <p:nvSpPr>
          <p:cNvPr name="TextBox 27" id="27"/>
          <p:cNvSpPr txBox="true"/>
          <p:nvPr/>
        </p:nvSpPr>
        <p:spPr>
          <a:xfrm rot="0">
            <a:off x="12055067" y="8374881"/>
            <a:ext cx="5085642" cy="727709"/>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Bold"/>
                <a:ea typeface="Canva Sans Bold"/>
                <a:cs typeface="Canva Sans Bold"/>
                <a:sym typeface="Canva Sans Bold"/>
              </a:rPr>
              <a:t>Python, Matplotlib, Numpy, Seaborn, Flask, Scikit-Learn, Pandas etc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3220800">
            <a:off x="11581250" y="3266170"/>
            <a:ext cx="3743081" cy="2204981"/>
            <a:chOff x="0" y="0"/>
            <a:chExt cx="4101840" cy="2416320"/>
          </a:xfrm>
        </p:grpSpPr>
        <p:sp>
          <p:nvSpPr>
            <p:cNvPr name="Freeform 3" id="3"/>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F6DE7E"/>
            </a:solidFill>
          </p:spPr>
        </p:sp>
      </p:grpSp>
      <p:grpSp>
        <p:nvGrpSpPr>
          <p:cNvPr name="Group 4" id="4"/>
          <p:cNvGrpSpPr/>
          <p:nvPr/>
        </p:nvGrpSpPr>
        <p:grpSpPr>
          <a:xfrm rot="8620800">
            <a:off x="12886762" y="5038171"/>
            <a:ext cx="3746366" cy="2204981"/>
            <a:chOff x="0" y="0"/>
            <a:chExt cx="4105440" cy="2416320"/>
          </a:xfrm>
        </p:grpSpPr>
        <p:sp>
          <p:nvSpPr>
            <p:cNvPr name="Freeform 5" id="5"/>
            <p:cNvSpPr/>
            <p:nvPr/>
          </p:nvSpPr>
          <p:spPr>
            <a:xfrm flipH="false" flipV="false" rot="0">
              <a:off x="0" y="0"/>
              <a:ext cx="4105402" cy="2416302"/>
            </a:xfrm>
            <a:custGeom>
              <a:avLst/>
              <a:gdLst/>
              <a:ahLst/>
              <a:cxnLst/>
              <a:rect r="r" b="b" t="t" l="l"/>
              <a:pathLst>
                <a:path h="2416302" w="4105402">
                  <a:moveTo>
                    <a:pt x="838073" y="2416302"/>
                  </a:moveTo>
                  <a:cubicBezTo>
                    <a:pt x="805053" y="2194433"/>
                    <a:pt x="772160" y="1982089"/>
                    <a:pt x="743966" y="1765046"/>
                  </a:cubicBezTo>
                  <a:cubicBezTo>
                    <a:pt x="729869" y="1675384"/>
                    <a:pt x="729869" y="1585722"/>
                    <a:pt x="720471" y="1496060"/>
                  </a:cubicBezTo>
                  <a:cubicBezTo>
                    <a:pt x="720471" y="1481963"/>
                    <a:pt x="711073" y="1463040"/>
                    <a:pt x="696976" y="1458341"/>
                  </a:cubicBezTo>
                  <a:cubicBezTo>
                    <a:pt x="692277" y="1453642"/>
                    <a:pt x="668782" y="1463040"/>
                    <a:pt x="659257" y="1472438"/>
                  </a:cubicBezTo>
                  <a:cubicBezTo>
                    <a:pt x="536829" y="1590421"/>
                    <a:pt x="367411" y="1618742"/>
                    <a:pt x="221361" y="1543177"/>
                  </a:cubicBezTo>
                  <a:cubicBezTo>
                    <a:pt x="80010" y="1467739"/>
                    <a:pt x="0" y="1312037"/>
                    <a:pt x="23495" y="1160907"/>
                  </a:cubicBezTo>
                  <a:cubicBezTo>
                    <a:pt x="47117" y="995807"/>
                    <a:pt x="164846" y="868426"/>
                    <a:pt x="334264" y="840105"/>
                  </a:cubicBezTo>
                  <a:cubicBezTo>
                    <a:pt x="451993" y="816483"/>
                    <a:pt x="560197" y="854202"/>
                    <a:pt x="654431" y="939165"/>
                  </a:cubicBezTo>
                  <a:cubicBezTo>
                    <a:pt x="663829" y="948563"/>
                    <a:pt x="682625" y="953262"/>
                    <a:pt x="701548" y="962787"/>
                  </a:cubicBezTo>
                  <a:cubicBezTo>
                    <a:pt x="706247" y="943864"/>
                    <a:pt x="720344" y="929767"/>
                    <a:pt x="725043" y="910844"/>
                  </a:cubicBezTo>
                  <a:cubicBezTo>
                    <a:pt x="739140" y="613537"/>
                    <a:pt x="776859" y="316230"/>
                    <a:pt x="842772" y="28321"/>
                  </a:cubicBezTo>
                  <a:cubicBezTo>
                    <a:pt x="842772" y="18923"/>
                    <a:pt x="847471" y="14224"/>
                    <a:pt x="847471" y="0"/>
                  </a:cubicBezTo>
                  <a:cubicBezTo>
                    <a:pt x="913384" y="14097"/>
                    <a:pt x="974598" y="28321"/>
                    <a:pt x="1040511" y="37719"/>
                  </a:cubicBezTo>
                  <a:cubicBezTo>
                    <a:pt x="1280668" y="66040"/>
                    <a:pt x="1520698" y="94361"/>
                    <a:pt x="1760855" y="127381"/>
                  </a:cubicBezTo>
                  <a:cubicBezTo>
                    <a:pt x="1774952" y="127381"/>
                    <a:pt x="1793875" y="141478"/>
                    <a:pt x="1807972" y="146304"/>
                  </a:cubicBezTo>
                  <a:cubicBezTo>
                    <a:pt x="1803273" y="160401"/>
                    <a:pt x="1798574" y="179324"/>
                    <a:pt x="1789176" y="193548"/>
                  </a:cubicBezTo>
                  <a:cubicBezTo>
                    <a:pt x="1676146" y="311531"/>
                    <a:pt x="1647952" y="481457"/>
                    <a:pt x="1718564" y="623062"/>
                  </a:cubicBezTo>
                  <a:cubicBezTo>
                    <a:pt x="1793875" y="769366"/>
                    <a:pt x="1944497" y="844931"/>
                    <a:pt x="2109343" y="826008"/>
                  </a:cubicBezTo>
                  <a:cubicBezTo>
                    <a:pt x="2259965" y="802386"/>
                    <a:pt x="2387092" y="684403"/>
                    <a:pt x="2420112" y="524002"/>
                  </a:cubicBezTo>
                  <a:cubicBezTo>
                    <a:pt x="2443607" y="396621"/>
                    <a:pt x="2406015" y="283337"/>
                    <a:pt x="2311781" y="184150"/>
                  </a:cubicBezTo>
                  <a:cubicBezTo>
                    <a:pt x="2302383" y="174752"/>
                    <a:pt x="2292985" y="155829"/>
                    <a:pt x="2297684" y="151130"/>
                  </a:cubicBezTo>
                  <a:cubicBezTo>
                    <a:pt x="2302383" y="137033"/>
                    <a:pt x="2321179" y="127508"/>
                    <a:pt x="2335403" y="127508"/>
                  </a:cubicBezTo>
                  <a:cubicBezTo>
                    <a:pt x="2486025" y="108585"/>
                    <a:pt x="2641473" y="99187"/>
                    <a:pt x="2792095" y="80264"/>
                  </a:cubicBezTo>
                  <a:cubicBezTo>
                    <a:pt x="2947416" y="61341"/>
                    <a:pt x="3098165" y="33020"/>
                    <a:pt x="3253486" y="4699"/>
                  </a:cubicBezTo>
                  <a:cubicBezTo>
                    <a:pt x="3262884" y="37719"/>
                    <a:pt x="3272282" y="75438"/>
                    <a:pt x="3281680" y="117983"/>
                  </a:cubicBezTo>
                  <a:cubicBezTo>
                    <a:pt x="3333496" y="382270"/>
                    <a:pt x="3371088" y="651256"/>
                    <a:pt x="3385312" y="924941"/>
                  </a:cubicBezTo>
                  <a:cubicBezTo>
                    <a:pt x="3385312" y="934339"/>
                    <a:pt x="3394710" y="957961"/>
                    <a:pt x="3404108" y="957961"/>
                  </a:cubicBezTo>
                  <a:cubicBezTo>
                    <a:pt x="3413506" y="962660"/>
                    <a:pt x="3432302" y="953262"/>
                    <a:pt x="3446526" y="943864"/>
                  </a:cubicBezTo>
                  <a:cubicBezTo>
                    <a:pt x="3559556" y="839978"/>
                    <a:pt x="3691382" y="802259"/>
                    <a:pt x="3842004" y="858901"/>
                  </a:cubicBezTo>
                  <a:cubicBezTo>
                    <a:pt x="3987800" y="910844"/>
                    <a:pt x="4067810" y="1028827"/>
                    <a:pt x="4086606" y="1184529"/>
                  </a:cubicBezTo>
                  <a:cubicBezTo>
                    <a:pt x="4105402" y="1368552"/>
                    <a:pt x="3950081" y="1557401"/>
                    <a:pt x="3761740" y="1576197"/>
                  </a:cubicBezTo>
                  <a:cubicBezTo>
                    <a:pt x="3639312" y="1595120"/>
                    <a:pt x="3535807" y="1557274"/>
                    <a:pt x="3446272" y="1472311"/>
                  </a:cubicBezTo>
                  <a:cubicBezTo>
                    <a:pt x="3436874" y="1462913"/>
                    <a:pt x="3413252" y="1453388"/>
                    <a:pt x="3403854" y="1458214"/>
                  </a:cubicBezTo>
                  <a:cubicBezTo>
                    <a:pt x="3389757" y="1462913"/>
                    <a:pt x="3385058" y="1486535"/>
                    <a:pt x="3380359" y="1500632"/>
                  </a:cubicBezTo>
                  <a:cubicBezTo>
                    <a:pt x="3366262" y="1797939"/>
                    <a:pt x="3323844" y="2095246"/>
                    <a:pt x="3262630" y="2387854"/>
                  </a:cubicBezTo>
                  <a:cubicBezTo>
                    <a:pt x="3262630" y="2397252"/>
                    <a:pt x="3257931" y="2401951"/>
                    <a:pt x="3253232" y="2416175"/>
                  </a:cubicBezTo>
                  <a:cubicBezTo>
                    <a:pt x="3173222" y="2402078"/>
                    <a:pt x="3097911" y="2383155"/>
                    <a:pt x="3017774" y="2373757"/>
                  </a:cubicBezTo>
                  <a:cubicBezTo>
                    <a:pt x="2796540" y="2345436"/>
                    <a:pt x="2570480" y="2317115"/>
                    <a:pt x="2344547" y="2293493"/>
                  </a:cubicBezTo>
                  <a:cubicBezTo>
                    <a:pt x="2330450" y="2288794"/>
                    <a:pt x="2311527" y="2279396"/>
                    <a:pt x="2297430" y="2269871"/>
                  </a:cubicBezTo>
                  <a:cubicBezTo>
                    <a:pt x="2302129" y="2255774"/>
                    <a:pt x="2306828" y="2236851"/>
                    <a:pt x="2316226" y="2222627"/>
                  </a:cubicBezTo>
                  <a:cubicBezTo>
                    <a:pt x="2462149" y="2071624"/>
                    <a:pt x="2462149" y="1840357"/>
                    <a:pt x="2316226" y="1698752"/>
                  </a:cubicBezTo>
                  <a:cubicBezTo>
                    <a:pt x="2170303" y="1552448"/>
                    <a:pt x="1934845" y="1552448"/>
                    <a:pt x="1788922" y="1698752"/>
                  </a:cubicBezTo>
                  <a:cubicBezTo>
                    <a:pt x="1642999" y="1845056"/>
                    <a:pt x="1642999" y="2071624"/>
                    <a:pt x="1788922" y="2222627"/>
                  </a:cubicBezTo>
                  <a:cubicBezTo>
                    <a:pt x="1798320" y="2236724"/>
                    <a:pt x="1807718" y="2255647"/>
                    <a:pt x="1807718" y="2269871"/>
                  </a:cubicBezTo>
                  <a:cubicBezTo>
                    <a:pt x="1807718" y="2279269"/>
                    <a:pt x="1779524" y="2288794"/>
                    <a:pt x="1765300" y="2293493"/>
                  </a:cubicBezTo>
                  <a:cubicBezTo>
                    <a:pt x="1473454" y="2307590"/>
                    <a:pt x="1181481" y="2345436"/>
                    <a:pt x="889635" y="2411476"/>
                  </a:cubicBezTo>
                  <a:cubicBezTo>
                    <a:pt x="880237" y="2411476"/>
                    <a:pt x="866140" y="2411476"/>
                    <a:pt x="837819" y="2416175"/>
                  </a:cubicBezTo>
                  <a:close/>
                </a:path>
              </a:pathLst>
            </a:custGeom>
            <a:solidFill>
              <a:srgbClr val="7AB6E8"/>
            </a:solidFill>
          </p:spPr>
        </p:sp>
      </p:grpSp>
      <p:grpSp>
        <p:nvGrpSpPr>
          <p:cNvPr name="Group 6" id="6"/>
          <p:cNvGrpSpPr/>
          <p:nvPr/>
        </p:nvGrpSpPr>
        <p:grpSpPr>
          <a:xfrm rot="3220800">
            <a:off x="11117390" y="6341055"/>
            <a:ext cx="3743738" cy="2204981"/>
            <a:chOff x="0" y="0"/>
            <a:chExt cx="4102560" cy="2416320"/>
          </a:xfrm>
        </p:grpSpPr>
        <p:sp>
          <p:nvSpPr>
            <p:cNvPr name="Freeform 7" id="7"/>
            <p:cNvSpPr/>
            <p:nvPr/>
          </p:nvSpPr>
          <p:spPr>
            <a:xfrm flipH="false" flipV="false" rot="0">
              <a:off x="0" y="0"/>
              <a:ext cx="4102354" cy="2416302"/>
            </a:xfrm>
            <a:custGeom>
              <a:avLst/>
              <a:gdLst/>
              <a:ahLst/>
              <a:cxnLst/>
              <a:rect r="r" b="b" t="t" l="l"/>
              <a:pathLst>
                <a:path h="2416302" w="4102354">
                  <a:moveTo>
                    <a:pt x="837438" y="2416302"/>
                  </a:moveTo>
                  <a:cubicBezTo>
                    <a:pt x="804545" y="2194433"/>
                    <a:pt x="771525" y="1982089"/>
                    <a:pt x="743331" y="1765046"/>
                  </a:cubicBezTo>
                  <a:cubicBezTo>
                    <a:pt x="729234" y="1675384"/>
                    <a:pt x="729234" y="1585722"/>
                    <a:pt x="719836" y="1496060"/>
                  </a:cubicBezTo>
                  <a:cubicBezTo>
                    <a:pt x="719836" y="1481963"/>
                    <a:pt x="710438" y="1463040"/>
                    <a:pt x="696341" y="1458341"/>
                  </a:cubicBezTo>
                  <a:cubicBezTo>
                    <a:pt x="691642" y="1453642"/>
                    <a:pt x="668147" y="1463040"/>
                    <a:pt x="658749" y="1472438"/>
                  </a:cubicBezTo>
                  <a:cubicBezTo>
                    <a:pt x="536448" y="1590421"/>
                    <a:pt x="367030" y="1618742"/>
                    <a:pt x="221234" y="1543177"/>
                  </a:cubicBezTo>
                  <a:cubicBezTo>
                    <a:pt x="80010" y="1467739"/>
                    <a:pt x="0" y="1312037"/>
                    <a:pt x="23495" y="1160907"/>
                  </a:cubicBezTo>
                  <a:cubicBezTo>
                    <a:pt x="46990" y="995807"/>
                    <a:pt x="164719"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555" y="94361"/>
                    <a:pt x="1759458" y="127381"/>
                  </a:cubicBezTo>
                  <a:cubicBezTo>
                    <a:pt x="1773555" y="127381"/>
                    <a:pt x="1792351" y="141478"/>
                    <a:pt x="1806448" y="146304"/>
                  </a:cubicBezTo>
                  <a:cubicBezTo>
                    <a:pt x="1801749" y="160401"/>
                    <a:pt x="1797050" y="179324"/>
                    <a:pt x="1787652" y="193548"/>
                  </a:cubicBezTo>
                  <a:cubicBezTo>
                    <a:pt x="1674749" y="311531"/>
                    <a:pt x="1646555" y="481457"/>
                    <a:pt x="1717040" y="623062"/>
                  </a:cubicBezTo>
                  <a:cubicBezTo>
                    <a:pt x="1792351" y="769366"/>
                    <a:pt x="1942846" y="844931"/>
                    <a:pt x="2107565" y="826008"/>
                  </a:cubicBezTo>
                  <a:cubicBezTo>
                    <a:pt x="2258060" y="802386"/>
                    <a:pt x="2385187" y="684403"/>
                    <a:pt x="2418080" y="524002"/>
                  </a:cubicBezTo>
                  <a:cubicBezTo>
                    <a:pt x="2441575" y="396621"/>
                    <a:pt x="2403983" y="283337"/>
                    <a:pt x="2309876" y="184150"/>
                  </a:cubicBezTo>
                  <a:cubicBezTo>
                    <a:pt x="2300478" y="174752"/>
                    <a:pt x="2291080" y="155829"/>
                    <a:pt x="2295779" y="151130"/>
                  </a:cubicBezTo>
                  <a:cubicBezTo>
                    <a:pt x="2300478" y="137033"/>
                    <a:pt x="2319274" y="127508"/>
                    <a:pt x="2333371" y="127508"/>
                  </a:cubicBezTo>
                  <a:cubicBezTo>
                    <a:pt x="2483866" y="108585"/>
                    <a:pt x="2639187" y="99187"/>
                    <a:pt x="2789682" y="80264"/>
                  </a:cubicBezTo>
                  <a:cubicBezTo>
                    <a:pt x="2945130" y="61341"/>
                    <a:pt x="3095752" y="33020"/>
                    <a:pt x="3250946" y="4699"/>
                  </a:cubicBezTo>
                  <a:cubicBezTo>
                    <a:pt x="3260344" y="37719"/>
                    <a:pt x="3269742" y="75438"/>
                    <a:pt x="3279140" y="117983"/>
                  </a:cubicBezTo>
                  <a:cubicBezTo>
                    <a:pt x="3330829" y="382270"/>
                    <a:pt x="3368548" y="651256"/>
                    <a:pt x="3382645" y="924941"/>
                  </a:cubicBezTo>
                  <a:cubicBezTo>
                    <a:pt x="3382645" y="934339"/>
                    <a:pt x="3392043" y="957961"/>
                    <a:pt x="3401441" y="957961"/>
                  </a:cubicBezTo>
                  <a:cubicBezTo>
                    <a:pt x="3410839" y="962660"/>
                    <a:pt x="3429635" y="953262"/>
                    <a:pt x="3443732" y="943864"/>
                  </a:cubicBezTo>
                  <a:cubicBezTo>
                    <a:pt x="3556635" y="839978"/>
                    <a:pt x="3688334" y="802259"/>
                    <a:pt x="3838956" y="858901"/>
                  </a:cubicBezTo>
                  <a:cubicBezTo>
                    <a:pt x="3984752" y="910844"/>
                    <a:pt x="4064762" y="1028827"/>
                    <a:pt x="4083558" y="1184529"/>
                  </a:cubicBezTo>
                  <a:cubicBezTo>
                    <a:pt x="4102354" y="1368552"/>
                    <a:pt x="3947160" y="1557401"/>
                    <a:pt x="3758946" y="1576197"/>
                  </a:cubicBezTo>
                  <a:cubicBezTo>
                    <a:pt x="3636645" y="1595120"/>
                    <a:pt x="3533140" y="1557274"/>
                    <a:pt x="3443732" y="1472311"/>
                  </a:cubicBezTo>
                  <a:cubicBezTo>
                    <a:pt x="3434334" y="1462913"/>
                    <a:pt x="3410839" y="1453388"/>
                    <a:pt x="3401441" y="1458214"/>
                  </a:cubicBezTo>
                  <a:cubicBezTo>
                    <a:pt x="3387344" y="1462913"/>
                    <a:pt x="3382645" y="1486535"/>
                    <a:pt x="3377946" y="1500632"/>
                  </a:cubicBezTo>
                  <a:cubicBezTo>
                    <a:pt x="3363849" y="1797939"/>
                    <a:pt x="3321431" y="2095246"/>
                    <a:pt x="3260344" y="2387854"/>
                  </a:cubicBezTo>
                  <a:cubicBezTo>
                    <a:pt x="3260344" y="2397252"/>
                    <a:pt x="3255645" y="2401951"/>
                    <a:pt x="3250946" y="2416175"/>
                  </a:cubicBezTo>
                  <a:cubicBezTo>
                    <a:pt x="3170936" y="2402078"/>
                    <a:pt x="3095752" y="2383155"/>
                    <a:pt x="3015742" y="2373757"/>
                  </a:cubicBezTo>
                  <a:cubicBezTo>
                    <a:pt x="2794635" y="2345436"/>
                    <a:pt x="2568829" y="2317115"/>
                    <a:pt x="2343023" y="2293493"/>
                  </a:cubicBezTo>
                  <a:cubicBezTo>
                    <a:pt x="2328926" y="2288794"/>
                    <a:pt x="2310130" y="2279396"/>
                    <a:pt x="2296033" y="2269871"/>
                  </a:cubicBezTo>
                  <a:cubicBezTo>
                    <a:pt x="2300732" y="2255774"/>
                    <a:pt x="2305431" y="2236851"/>
                    <a:pt x="2314829" y="2222627"/>
                  </a:cubicBezTo>
                  <a:cubicBezTo>
                    <a:pt x="2460625" y="2071624"/>
                    <a:pt x="2460625" y="1840357"/>
                    <a:pt x="2314829" y="1698752"/>
                  </a:cubicBezTo>
                  <a:cubicBezTo>
                    <a:pt x="2169033" y="1552448"/>
                    <a:pt x="1933702" y="1552448"/>
                    <a:pt x="1787906" y="1698752"/>
                  </a:cubicBezTo>
                  <a:cubicBezTo>
                    <a:pt x="1642110" y="1845056"/>
                    <a:pt x="1642110" y="2071624"/>
                    <a:pt x="1787906" y="2222627"/>
                  </a:cubicBezTo>
                  <a:cubicBezTo>
                    <a:pt x="1797304" y="2236724"/>
                    <a:pt x="1806702" y="2255647"/>
                    <a:pt x="1806702" y="2269871"/>
                  </a:cubicBezTo>
                  <a:cubicBezTo>
                    <a:pt x="1806702" y="2279269"/>
                    <a:pt x="1778508" y="2288794"/>
                    <a:pt x="1764411" y="2293493"/>
                  </a:cubicBezTo>
                  <a:cubicBezTo>
                    <a:pt x="1472692" y="2307590"/>
                    <a:pt x="1180973" y="2345436"/>
                    <a:pt x="889381" y="2411476"/>
                  </a:cubicBezTo>
                  <a:cubicBezTo>
                    <a:pt x="879983" y="2411476"/>
                    <a:pt x="865886" y="2411476"/>
                    <a:pt x="837692" y="2416175"/>
                  </a:cubicBezTo>
                  <a:close/>
                </a:path>
              </a:pathLst>
            </a:custGeom>
            <a:solidFill>
              <a:srgbClr val="F6DE7E"/>
            </a:solidFill>
          </p:spPr>
        </p:sp>
      </p:grpSp>
      <p:grpSp>
        <p:nvGrpSpPr>
          <p:cNvPr name="Group 8" id="8"/>
          <p:cNvGrpSpPr/>
          <p:nvPr/>
        </p:nvGrpSpPr>
        <p:grpSpPr>
          <a:xfrm rot="8620800">
            <a:off x="9811878" y="4566426"/>
            <a:ext cx="3743081" cy="2204981"/>
            <a:chOff x="0" y="0"/>
            <a:chExt cx="4101840" cy="2416320"/>
          </a:xfrm>
        </p:grpSpPr>
        <p:sp>
          <p:nvSpPr>
            <p:cNvPr name="Freeform 9" id="9"/>
            <p:cNvSpPr/>
            <p:nvPr/>
          </p:nvSpPr>
          <p:spPr>
            <a:xfrm flipH="false" flipV="false" rot="0">
              <a:off x="0" y="0"/>
              <a:ext cx="4101719" cy="2416302"/>
            </a:xfrm>
            <a:custGeom>
              <a:avLst/>
              <a:gdLst/>
              <a:ahLst/>
              <a:cxnLst/>
              <a:rect r="r" b="b" t="t" l="l"/>
              <a:pathLst>
                <a:path h="2416302" w="4101719">
                  <a:moveTo>
                    <a:pt x="837311" y="2416302"/>
                  </a:moveTo>
                  <a:cubicBezTo>
                    <a:pt x="804418" y="2194433"/>
                    <a:pt x="771398" y="1982089"/>
                    <a:pt x="743204" y="1765046"/>
                  </a:cubicBezTo>
                  <a:cubicBezTo>
                    <a:pt x="729107" y="1675384"/>
                    <a:pt x="729107" y="1585722"/>
                    <a:pt x="719709" y="1496060"/>
                  </a:cubicBezTo>
                  <a:cubicBezTo>
                    <a:pt x="719709" y="1481963"/>
                    <a:pt x="710311" y="1463040"/>
                    <a:pt x="696214" y="1458341"/>
                  </a:cubicBezTo>
                  <a:cubicBezTo>
                    <a:pt x="691515" y="1453642"/>
                    <a:pt x="668020" y="1463040"/>
                    <a:pt x="658622" y="1472438"/>
                  </a:cubicBezTo>
                  <a:cubicBezTo>
                    <a:pt x="536321" y="1590421"/>
                    <a:pt x="367030" y="1618742"/>
                    <a:pt x="221107" y="1543177"/>
                  </a:cubicBezTo>
                  <a:cubicBezTo>
                    <a:pt x="80010" y="1467739"/>
                    <a:pt x="0" y="1312037"/>
                    <a:pt x="23495" y="1160907"/>
                  </a:cubicBezTo>
                  <a:cubicBezTo>
                    <a:pt x="46990" y="995807"/>
                    <a:pt x="164592" y="868426"/>
                    <a:pt x="334010" y="840105"/>
                  </a:cubicBezTo>
                  <a:cubicBezTo>
                    <a:pt x="451612" y="816483"/>
                    <a:pt x="559816" y="854202"/>
                    <a:pt x="653923" y="939165"/>
                  </a:cubicBezTo>
                  <a:cubicBezTo>
                    <a:pt x="663321" y="948563"/>
                    <a:pt x="682117" y="953262"/>
                    <a:pt x="700913" y="962787"/>
                  </a:cubicBezTo>
                  <a:cubicBezTo>
                    <a:pt x="705612" y="943864"/>
                    <a:pt x="719709" y="929767"/>
                    <a:pt x="724408" y="910844"/>
                  </a:cubicBezTo>
                  <a:cubicBezTo>
                    <a:pt x="738505" y="613537"/>
                    <a:pt x="776097" y="316230"/>
                    <a:pt x="842010" y="28321"/>
                  </a:cubicBezTo>
                  <a:cubicBezTo>
                    <a:pt x="842010" y="18923"/>
                    <a:pt x="846709" y="14224"/>
                    <a:pt x="846709" y="0"/>
                  </a:cubicBezTo>
                  <a:cubicBezTo>
                    <a:pt x="912622" y="14097"/>
                    <a:pt x="973709" y="28321"/>
                    <a:pt x="1039622" y="37719"/>
                  </a:cubicBezTo>
                  <a:cubicBezTo>
                    <a:pt x="1279525" y="66040"/>
                    <a:pt x="1519428" y="94361"/>
                    <a:pt x="1759331" y="127381"/>
                  </a:cubicBezTo>
                  <a:cubicBezTo>
                    <a:pt x="1773428" y="127381"/>
                    <a:pt x="1792224" y="141478"/>
                    <a:pt x="1806321" y="146304"/>
                  </a:cubicBezTo>
                  <a:cubicBezTo>
                    <a:pt x="1801622" y="160401"/>
                    <a:pt x="1796923" y="179324"/>
                    <a:pt x="1787525" y="193548"/>
                  </a:cubicBezTo>
                  <a:cubicBezTo>
                    <a:pt x="1674622" y="311531"/>
                    <a:pt x="1646428" y="481457"/>
                    <a:pt x="1716913" y="623062"/>
                  </a:cubicBezTo>
                  <a:cubicBezTo>
                    <a:pt x="1792224" y="769366"/>
                    <a:pt x="1942719" y="844931"/>
                    <a:pt x="2107311" y="826008"/>
                  </a:cubicBezTo>
                  <a:cubicBezTo>
                    <a:pt x="2257806" y="802386"/>
                    <a:pt x="2384806" y="684403"/>
                    <a:pt x="2417826" y="524002"/>
                  </a:cubicBezTo>
                  <a:cubicBezTo>
                    <a:pt x="2441321" y="396621"/>
                    <a:pt x="2403729" y="283337"/>
                    <a:pt x="2309622" y="184150"/>
                  </a:cubicBezTo>
                  <a:cubicBezTo>
                    <a:pt x="2300224" y="174752"/>
                    <a:pt x="2290826" y="155829"/>
                    <a:pt x="2295525" y="151130"/>
                  </a:cubicBezTo>
                  <a:cubicBezTo>
                    <a:pt x="2300224" y="137033"/>
                    <a:pt x="2319020" y="127508"/>
                    <a:pt x="2333117" y="127508"/>
                  </a:cubicBezTo>
                  <a:cubicBezTo>
                    <a:pt x="2483612" y="108585"/>
                    <a:pt x="2638933" y="99187"/>
                    <a:pt x="2789428" y="80264"/>
                  </a:cubicBezTo>
                  <a:cubicBezTo>
                    <a:pt x="2944622" y="61341"/>
                    <a:pt x="3095244" y="33020"/>
                    <a:pt x="3250438" y="4699"/>
                  </a:cubicBezTo>
                  <a:cubicBezTo>
                    <a:pt x="3259836" y="37719"/>
                    <a:pt x="3269234" y="75438"/>
                    <a:pt x="3278632" y="117983"/>
                  </a:cubicBezTo>
                  <a:cubicBezTo>
                    <a:pt x="3330321" y="382270"/>
                    <a:pt x="3368040" y="651256"/>
                    <a:pt x="3382137" y="924941"/>
                  </a:cubicBezTo>
                  <a:cubicBezTo>
                    <a:pt x="3382137" y="934339"/>
                    <a:pt x="3391535" y="957961"/>
                    <a:pt x="3400933" y="957961"/>
                  </a:cubicBezTo>
                  <a:cubicBezTo>
                    <a:pt x="3410331" y="962660"/>
                    <a:pt x="3429127" y="953262"/>
                    <a:pt x="3443224" y="943864"/>
                  </a:cubicBezTo>
                  <a:cubicBezTo>
                    <a:pt x="3556127" y="839978"/>
                    <a:pt x="3687826" y="802259"/>
                    <a:pt x="3838321" y="858901"/>
                  </a:cubicBezTo>
                  <a:cubicBezTo>
                    <a:pt x="3984117" y="910844"/>
                    <a:pt x="4064127" y="1028827"/>
                    <a:pt x="4082923" y="1184529"/>
                  </a:cubicBezTo>
                  <a:cubicBezTo>
                    <a:pt x="4101719" y="1368552"/>
                    <a:pt x="3946525" y="1557401"/>
                    <a:pt x="3758311" y="1576197"/>
                  </a:cubicBezTo>
                  <a:cubicBezTo>
                    <a:pt x="3636010" y="1595120"/>
                    <a:pt x="3532505" y="1557274"/>
                    <a:pt x="3443097" y="1472311"/>
                  </a:cubicBezTo>
                  <a:cubicBezTo>
                    <a:pt x="3433699" y="1462913"/>
                    <a:pt x="3410204" y="1453388"/>
                    <a:pt x="3400806" y="1458214"/>
                  </a:cubicBezTo>
                  <a:cubicBezTo>
                    <a:pt x="3386709" y="1462913"/>
                    <a:pt x="3382010" y="1486535"/>
                    <a:pt x="3377311" y="1500632"/>
                  </a:cubicBezTo>
                  <a:cubicBezTo>
                    <a:pt x="3363214" y="1797939"/>
                    <a:pt x="3320923" y="2095246"/>
                    <a:pt x="3259709" y="2387854"/>
                  </a:cubicBezTo>
                  <a:cubicBezTo>
                    <a:pt x="3259709" y="2397252"/>
                    <a:pt x="3255010" y="2401951"/>
                    <a:pt x="3250311" y="2416175"/>
                  </a:cubicBezTo>
                  <a:cubicBezTo>
                    <a:pt x="3170301" y="2402078"/>
                    <a:pt x="3095117" y="2383155"/>
                    <a:pt x="3015107" y="2373757"/>
                  </a:cubicBezTo>
                  <a:cubicBezTo>
                    <a:pt x="2794000" y="2345436"/>
                    <a:pt x="2568194" y="2317115"/>
                    <a:pt x="2342388" y="2293493"/>
                  </a:cubicBezTo>
                  <a:cubicBezTo>
                    <a:pt x="2328291" y="2288794"/>
                    <a:pt x="2309495" y="2279396"/>
                    <a:pt x="2295398" y="2269871"/>
                  </a:cubicBezTo>
                  <a:cubicBezTo>
                    <a:pt x="2300097" y="2255774"/>
                    <a:pt x="2304796" y="2236851"/>
                    <a:pt x="2314194" y="2222627"/>
                  </a:cubicBezTo>
                  <a:cubicBezTo>
                    <a:pt x="2459990" y="2071624"/>
                    <a:pt x="2459990" y="1840357"/>
                    <a:pt x="2314194" y="1698752"/>
                  </a:cubicBezTo>
                  <a:cubicBezTo>
                    <a:pt x="2168398" y="1552448"/>
                    <a:pt x="1933194" y="1552448"/>
                    <a:pt x="1787398" y="1698752"/>
                  </a:cubicBezTo>
                  <a:cubicBezTo>
                    <a:pt x="1641602" y="1845056"/>
                    <a:pt x="1641602" y="2071624"/>
                    <a:pt x="1787398" y="2222627"/>
                  </a:cubicBezTo>
                  <a:cubicBezTo>
                    <a:pt x="1796796" y="2236724"/>
                    <a:pt x="1806194" y="2255647"/>
                    <a:pt x="1806194" y="2269871"/>
                  </a:cubicBezTo>
                  <a:cubicBezTo>
                    <a:pt x="1806194" y="2279269"/>
                    <a:pt x="1778000" y="2288794"/>
                    <a:pt x="1763903" y="2293493"/>
                  </a:cubicBezTo>
                  <a:cubicBezTo>
                    <a:pt x="1472311" y="2307590"/>
                    <a:pt x="1180592" y="2345436"/>
                    <a:pt x="889000" y="2411476"/>
                  </a:cubicBezTo>
                  <a:cubicBezTo>
                    <a:pt x="879602" y="2411476"/>
                    <a:pt x="865505" y="2411476"/>
                    <a:pt x="837311" y="2416175"/>
                  </a:cubicBezTo>
                  <a:close/>
                </a:path>
              </a:pathLst>
            </a:custGeom>
            <a:solidFill>
              <a:srgbClr val="7AB6E8"/>
            </a:solidFill>
          </p:spPr>
        </p:sp>
      </p:grpSp>
      <p:sp>
        <p:nvSpPr>
          <p:cNvPr name="Freeform 10" id="10"/>
          <p:cNvSpPr/>
          <p:nvPr/>
        </p:nvSpPr>
        <p:spPr>
          <a:xfrm flipH="false" flipV="false" rot="0">
            <a:off x="14739521" y="-2672647"/>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290112" y="1322638"/>
            <a:ext cx="7037168" cy="1222297"/>
          </a:xfrm>
          <a:prstGeom prst="rect">
            <a:avLst/>
          </a:prstGeom>
        </p:spPr>
        <p:txBody>
          <a:bodyPr anchor="t" rtlCol="false" tIns="0" lIns="0" bIns="0" rIns="0">
            <a:spAutoFit/>
          </a:bodyPr>
          <a:lstStyle/>
          <a:p>
            <a:pPr algn="l" marL="0" indent="0" lvl="0">
              <a:lnSpc>
                <a:spcPts val="9332"/>
              </a:lnSpc>
            </a:pPr>
            <a:r>
              <a:rPr lang="en-US" sz="7291">
                <a:solidFill>
                  <a:srgbClr val="292F33"/>
                </a:solidFill>
                <a:latin typeface="Poppins Ultra-Bold"/>
                <a:ea typeface="Poppins Ultra-Bold"/>
                <a:cs typeface="Poppins Ultra-Bold"/>
                <a:sym typeface="Poppins Ultra-Bold"/>
              </a:rPr>
              <a:t>STRATEGIES</a:t>
            </a:r>
          </a:p>
        </p:txBody>
      </p:sp>
      <p:sp>
        <p:nvSpPr>
          <p:cNvPr name="Freeform 12" id="12"/>
          <p:cNvSpPr/>
          <p:nvPr/>
        </p:nvSpPr>
        <p:spPr>
          <a:xfrm flipH="false" flipV="false" rot="9996178">
            <a:off x="-1841666" y="6788802"/>
            <a:ext cx="4365375" cy="5395407"/>
          </a:xfrm>
          <a:custGeom>
            <a:avLst/>
            <a:gdLst/>
            <a:ahLst/>
            <a:cxnLst/>
            <a:rect r="r" b="b" t="t" l="l"/>
            <a:pathLst>
              <a:path h="5395407" w="4365375">
                <a:moveTo>
                  <a:pt x="0" y="0"/>
                </a:moveTo>
                <a:lnTo>
                  <a:pt x="4365375" y="0"/>
                </a:lnTo>
                <a:lnTo>
                  <a:pt x="4365375" y="5395407"/>
                </a:lnTo>
                <a:lnTo>
                  <a:pt x="0" y="5395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290112" y="2742090"/>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01</a:t>
            </a:r>
          </a:p>
        </p:txBody>
      </p:sp>
      <p:grpSp>
        <p:nvGrpSpPr>
          <p:cNvPr name="Group 14" id="14"/>
          <p:cNvGrpSpPr/>
          <p:nvPr/>
        </p:nvGrpSpPr>
        <p:grpSpPr>
          <a:xfrm rot="0">
            <a:off x="1025337" y="1009650"/>
            <a:ext cx="16233963" cy="908624"/>
            <a:chOff x="0" y="0"/>
            <a:chExt cx="21645284" cy="1211498"/>
          </a:xfrm>
        </p:grpSpPr>
        <p:sp>
          <p:nvSpPr>
            <p:cNvPr name="AutoShape 15" id="1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16" id="1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TextBox 18" id="18"/>
          <p:cNvSpPr txBox="true"/>
          <p:nvPr/>
        </p:nvSpPr>
        <p:spPr>
          <a:xfrm rot="0">
            <a:off x="3089365" y="5307391"/>
            <a:ext cx="5433992" cy="762721"/>
          </a:xfrm>
          <a:prstGeom prst="rect">
            <a:avLst/>
          </a:prstGeom>
        </p:spPr>
        <p:txBody>
          <a:bodyPr anchor="t" rtlCol="false" tIns="0" lIns="0" bIns="0" rIns="0">
            <a:spAutoFit/>
          </a:bodyPr>
          <a:lstStyle/>
          <a:p>
            <a:pPr algn="l">
              <a:lnSpc>
                <a:spcPts val="2060"/>
              </a:lnSpc>
              <a:spcBef>
                <a:spcPct val="0"/>
              </a:spcBef>
            </a:pPr>
            <a:r>
              <a:rPr lang="en-US" sz="1471">
                <a:solidFill>
                  <a:srgbClr val="000000"/>
                </a:solidFill>
                <a:latin typeface="Open Sans Bold"/>
                <a:ea typeface="Open Sans Bold"/>
                <a:cs typeface="Open Sans Bold"/>
                <a:sym typeface="Open Sans Bold"/>
              </a:rPr>
              <a:t>Data wrangling, also known as data munging, is the process of cleaning, transforming, and preparing raw data into a usable format for analysis</a:t>
            </a:r>
          </a:p>
        </p:txBody>
      </p:sp>
      <p:sp>
        <p:nvSpPr>
          <p:cNvPr name="TextBox 19" id="19"/>
          <p:cNvSpPr txBox="true"/>
          <p:nvPr/>
        </p:nvSpPr>
        <p:spPr>
          <a:xfrm rot="0">
            <a:off x="3094850" y="4921794"/>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Data Wrangling</a:t>
            </a:r>
          </a:p>
        </p:txBody>
      </p:sp>
      <p:sp>
        <p:nvSpPr>
          <p:cNvPr name="TextBox 20" id="20"/>
          <p:cNvSpPr txBox="true"/>
          <p:nvPr/>
        </p:nvSpPr>
        <p:spPr>
          <a:xfrm rot="0">
            <a:off x="2290112" y="3934786"/>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02</a:t>
            </a:r>
          </a:p>
        </p:txBody>
      </p:sp>
      <p:sp>
        <p:nvSpPr>
          <p:cNvPr name="TextBox 21" id="21"/>
          <p:cNvSpPr txBox="true"/>
          <p:nvPr/>
        </p:nvSpPr>
        <p:spPr>
          <a:xfrm rot="0">
            <a:off x="3089365" y="4359098"/>
            <a:ext cx="6139949" cy="505546"/>
          </a:xfrm>
          <a:prstGeom prst="rect">
            <a:avLst/>
          </a:prstGeom>
        </p:spPr>
        <p:txBody>
          <a:bodyPr anchor="t" rtlCol="false" tIns="0" lIns="0" bIns="0" rIns="0">
            <a:spAutoFit/>
          </a:bodyPr>
          <a:lstStyle/>
          <a:p>
            <a:pPr algn="l">
              <a:lnSpc>
                <a:spcPts val="2060"/>
              </a:lnSpc>
              <a:spcBef>
                <a:spcPct val="0"/>
              </a:spcBef>
            </a:pPr>
            <a:r>
              <a:rPr lang="en-US" sz="1471">
                <a:solidFill>
                  <a:srgbClr val="000000"/>
                </a:solidFill>
                <a:latin typeface="Open Sans Bold"/>
                <a:ea typeface="Open Sans Bold"/>
                <a:cs typeface="Open Sans Bold"/>
                <a:sym typeface="Open Sans Bold"/>
              </a:rPr>
              <a:t>EDA to understand data distributions, correlations, and potential insights.</a:t>
            </a:r>
          </a:p>
        </p:txBody>
      </p:sp>
      <p:sp>
        <p:nvSpPr>
          <p:cNvPr name="TextBox 22" id="22"/>
          <p:cNvSpPr txBox="true"/>
          <p:nvPr/>
        </p:nvSpPr>
        <p:spPr>
          <a:xfrm rot="0">
            <a:off x="3089365" y="3962228"/>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Exploratory Data Analysis (EDA)</a:t>
            </a:r>
          </a:p>
        </p:txBody>
      </p:sp>
      <p:sp>
        <p:nvSpPr>
          <p:cNvPr name="TextBox 23" id="23"/>
          <p:cNvSpPr txBox="true"/>
          <p:nvPr/>
        </p:nvSpPr>
        <p:spPr>
          <a:xfrm rot="0">
            <a:off x="2290112" y="4886216"/>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03</a:t>
            </a:r>
          </a:p>
        </p:txBody>
      </p:sp>
      <p:sp>
        <p:nvSpPr>
          <p:cNvPr name="TextBox 24" id="24"/>
          <p:cNvSpPr txBox="true"/>
          <p:nvPr/>
        </p:nvSpPr>
        <p:spPr>
          <a:xfrm rot="0">
            <a:off x="3143467" y="6175831"/>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Clustering</a:t>
            </a:r>
          </a:p>
        </p:txBody>
      </p:sp>
      <p:sp>
        <p:nvSpPr>
          <p:cNvPr name="TextBox 25" id="25"/>
          <p:cNvSpPr txBox="true"/>
          <p:nvPr/>
        </p:nvSpPr>
        <p:spPr>
          <a:xfrm rot="0">
            <a:off x="2290112" y="6241763"/>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04</a:t>
            </a:r>
          </a:p>
        </p:txBody>
      </p:sp>
      <p:sp>
        <p:nvSpPr>
          <p:cNvPr name="TextBox 26" id="26"/>
          <p:cNvSpPr txBox="true"/>
          <p:nvPr/>
        </p:nvSpPr>
        <p:spPr>
          <a:xfrm rot="0">
            <a:off x="3143467" y="7352128"/>
            <a:ext cx="6139949" cy="1277071"/>
          </a:xfrm>
          <a:prstGeom prst="rect">
            <a:avLst/>
          </a:prstGeom>
        </p:spPr>
        <p:txBody>
          <a:bodyPr anchor="t" rtlCol="false" tIns="0" lIns="0" bIns="0" rIns="0">
            <a:spAutoFit/>
          </a:bodyPr>
          <a:lstStyle/>
          <a:p>
            <a:pPr algn="l">
              <a:lnSpc>
                <a:spcPts val="2060"/>
              </a:lnSpc>
              <a:spcBef>
                <a:spcPct val="0"/>
              </a:spcBef>
            </a:pPr>
          </a:p>
          <a:p>
            <a:pPr algn="l">
              <a:lnSpc>
                <a:spcPts val="2060"/>
              </a:lnSpc>
              <a:spcBef>
                <a:spcPct val="0"/>
              </a:spcBef>
            </a:pPr>
            <a:r>
              <a:rPr lang="en-US" sz="1471">
                <a:solidFill>
                  <a:srgbClr val="000000"/>
                </a:solidFill>
                <a:latin typeface="Open Sans Bold"/>
                <a:ea typeface="Open Sans Bold"/>
                <a:cs typeface="Open Sans Bold"/>
                <a:sym typeface="Open Sans Bold"/>
              </a:rPr>
              <a:t>Split the Data: Split the dataset into training and testing sets.</a:t>
            </a:r>
          </a:p>
          <a:p>
            <a:pPr algn="l">
              <a:lnSpc>
                <a:spcPts val="2060"/>
              </a:lnSpc>
              <a:spcBef>
                <a:spcPct val="0"/>
              </a:spcBef>
            </a:pPr>
            <a:r>
              <a:rPr lang="en-US" sz="1471">
                <a:solidFill>
                  <a:srgbClr val="000000"/>
                </a:solidFill>
                <a:latin typeface="Open Sans Bold"/>
                <a:ea typeface="Open Sans Bold"/>
                <a:cs typeface="Open Sans Bold"/>
                <a:sym typeface="Open Sans Bold"/>
              </a:rPr>
              <a:t>Train a Classification Model,Evaluate the Model, Fine-tune the Model</a:t>
            </a:r>
          </a:p>
          <a:p>
            <a:pPr algn="l">
              <a:lnSpc>
                <a:spcPts val="2060"/>
              </a:lnSpc>
              <a:spcBef>
                <a:spcPct val="0"/>
              </a:spcBef>
            </a:pPr>
          </a:p>
        </p:txBody>
      </p:sp>
      <p:sp>
        <p:nvSpPr>
          <p:cNvPr name="TextBox 27" id="27"/>
          <p:cNvSpPr txBox="true"/>
          <p:nvPr/>
        </p:nvSpPr>
        <p:spPr>
          <a:xfrm rot="0">
            <a:off x="3143467" y="7200046"/>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Classification</a:t>
            </a:r>
          </a:p>
        </p:txBody>
      </p:sp>
      <p:sp>
        <p:nvSpPr>
          <p:cNvPr name="TextBox 28" id="28"/>
          <p:cNvSpPr txBox="true"/>
          <p:nvPr/>
        </p:nvSpPr>
        <p:spPr>
          <a:xfrm rot="0">
            <a:off x="3143467" y="6562458"/>
            <a:ext cx="6324910" cy="505546"/>
          </a:xfrm>
          <a:prstGeom prst="rect">
            <a:avLst/>
          </a:prstGeom>
        </p:spPr>
        <p:txBody>
          <a:bodyPr anchor="t" rtlCol="false" tIns="0" lIns="0" bIns="0" rIns="0">
            <a:spAutoFit/>
          </a:bodyPr>
          <a:lstStyle/>
          <a:p>
            <a:pPr algn="l">
              <a:lnSpc>
                <a:spcPts val="2060"/>
              </a:lnSpc>
              <a:spcBef>
                <a:spcPct val="0"/>
              </a:spcBef>
            </a:pPr>
            <a:r>
              <a:rPr lang="en-US" sz="1471">
                <a:solidFill>
                  <a:srgbClr val="000000"/>
                </a:solidFill>
                <a:latin typeface="Open Sans Bold"/>
                <a:ea typeface="Open Sans Bold"/>
                <a:cs typeface="Open Sans Bold"/>
                <a:sym typeface="Open Sans Bold"/>
              </a:rPr>
              <a:t>Segment customers based on purchasing behavior and demographics</a:t>
            </a:r>
          </a:p>
        </p:txBody>
      </p:sp>
      <p:sp>
        <p:nvSpPr>
          <p:cNvPr name="TextBox 29" id="29"/>
          <p:cNvSpPr txBox="true"/>
          <p:nvPr/>
        </p:nvSpPr>
        <p:spPr>
          <a:xfrm rot="0">
            <a:off x="2290112" y="7186262"/>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05</a:t>
            </a:r>
          </a:p>
        </p:txBody>
      </p:sp>
      <p:sp>
        <p:nvSpPr>
          <p:cNvPr name="TextBox 30" id="30"/>
          <p:cNvSpPr txBox="true"/>
          <p:nvPr/>
        </p:nvSpPr>
        <p:spPr>
          <a:xfrm rot="0">
            <a:off x="3143467" y="8541703"/>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Model Deployment</a:t>
            </a:r>
          </a:p>
        </p:txBody>
      </p:sp>
      <p:sp>
        <p:nvSpPr>
          <p:cNvPr name="TextBox 31" id="31"/>
          <p:cNvSpPr txBox="true"/>
          <p:nvPr/>
        </p:nvSpPr>
        <p:spPr>
          <a:xfrm rot="0">
            <a:off x="3094850" y="8956953"/>
            <a:ext cx="6139949" cy="1019896"/>
          </a:xfrm>
          <a:prstGeom prst="rect">
            <a:avLst/>
          </a:prstGeom>
        </p:spPr>
        <p:txBody>
          <a:bodyPr anchor="t" rtlCol="false" tIns="0" lIns="0" bIns="0" rIns="0">
            <a:spAutoFit/>
          </a:bodyPr>
          <a:lstStyle/>
          <a:p>
            <a:pPr algn="l">
              <a:lnSpc>
                <a:spcPts val="2060"/>
              </a:lnSpc>
              <a:spcBef>
                <a:spcPct val="0"/>
              </a:spcBef>
            </a:pPr>
            <a:r>
              <a:rPr lang="en-US" sz="1471">
                <a:solidFill>
                  <a:srgbClr val="000000"/>
                </a:solidFill>
                <a:latin typeface="Open Sans Bold"/>
                <a:ea typeface="Open Sans Bold"/>
                <a:cs typeface="Open Sans Bold"/>
                <a:sym typeface="Open Sans Bold"/>
              </a:rPr>
              <a:t>The model to be deploy using a Flask web application to make it accessible for real-time predictions. The Flask app allows users to input customer data and receive the predicted cluster for that customer.</a:t>
            </a:r>
          </a:p>
        </p:txBody>
      </p:sp>
      <p:sp>
        <p:nvSpPr>
          <p:cNvPr name="TextBox 32" id="32"/>
          <p:cNvSpPr txBox="true"/>
          <p:nvPr/>
        </p:nvSpPr>
        <p:spPr>
          <a:xfrm rot="0">
            <a:off x="3143467" y="2783695"/>
            <a:ext cx="5433992" cy="323215"/>
          </a:xfrm>
          <a:prstGeom prst="rect">
            <a:avLst/>
          </a:prstGeom>
        </p:spPr>
        <p:txBody>
          <a:bodyPr anchor="t" rtlCol="false" tIns="0" lIns="0" bIns="0" rIns="0">
            <a:spAutoFit/>
          </a:bodyPr>
          <a:lstStyle/>
          <a:p>
            <a:pPr algn="l">
              <a:lnSpc>
                <a:spcPts val="2659"/>
              </a:lnSpc>
              <a:spcBef>
                <a:spcPct val="0"/>
              </a:spcBef>
            </a:pPr>
            <a:r>
              <a:rPr lang="en-US" sz="1899">
                <a:solidFill>
                  <a:srgbClr val="7AB6E8"/>
                </a:solidFill>
                <a:latin typeface="Open Sans Bold"/>
                <a:ea typeface="Open Sans Bold"/>
                <a:cs typeface="Open Sans Bold"/>
                <a:sym typeface="Open Sans Bold"/>
              </a:rPr>
              <a:t>Understand the data distribution</a:t>
            </a:r>
          </a:p>
        </p:txBody>
      </p:sp>
      <p:sp>
        <p:nvSpPr>
          <p:cNvPr name="TextBox 33" id="33"/>
          <p:cNvSpPr txBox="true"/>
          <p:nvPr/>
        </p:nvSpPr>
        <p:spPr>
          <a:xfrm rot="0">
            <a:off x="3143467" y="3180457"/>
            <a:ext cx="6139949" cy="505546"/>
          </a:xfrm>
          <a:prstGeom prst="rect">
            <a:avLst/>
          </a:prstGeom>
        </p:spPr>
        <p:txBody>
          <a:bodyPr anchor="t" rtlCol="false" tIns="0" lIns="0" bIns="0" rIns="0">
            <a:spAutoFit/>
          </a:bodyPr>
          <a:lstStyle/>
          <a:p>
            <a:pPr algn="l">
              <a:lnSpc>
                <a:spcPts val="2060"/>
              </a:lnSpc>
              <a:spcBef>
                <a:spcPct val="0"/>
              </a:spcBef>
            </a:pPr>
            <a:r>
              <a:rPr lang="en-US" sz="1471">
                <a:solidFill>
                  <a:srgbClr val="000000"/>
                </a:solidFill>
                <a:latin typeface="Open Sans Bold"/>
                <a:ea typeface="Open Sans Bold"/>
                <a:cs typeface="Open Sans Bold"/>
                <a:sym typeface="Open Sans Bold"/>
              </a:rPr>
              <a:t>EDA to understand data distributions, correlations, and potential insights.</a:t>
            </a:r>
          </a:p>
        </p:txBody>
      </p:sp>
      <p:sp>
        <p:nvSpPr>
          <p:cNvPr name="TextBox 34" id="34"/>
          <p:cNvSpPr txBox="true"/>
          <p:nvPr/>
        </p:nvSpPr>
        <p:spPr>
          <a:xfrm rot="0">
            <a:off x="2290112" y="8465077"/>
            <a:ext cx="712258" cy="466942"/>
          </a:xfrm>
          <a:prstGeom prst="rect">
            <a:avLst/>
          </a:prstGeom>
        </p:spPr>
        <p:txBody>
          <a:bodyPr anchor="t" rtlCol="false" tIns="0" lIns="0" bIns="0" rIns="0">
            <a:spAutoFit/>
          </a:bodyPr>
          <a:lstStyle/>
          <a:p>
            <a:pPr algn="ctr" marL="0" indent="0" lvl="0">
              <a:lnSpc>
                <a:spcPts val="3572"/>
              </a:lnSpc>
            </a:pPr>
            <a:r>
              <a:rPr lang="en-US" sz="2791">
                <a:solidFill>
                  <a:srgbClr val="7AB6E8"/>
                </a:solidFill>
                <a:latin typeface="Poppins Ultra-Bold"/>
                <a:ea typeface="Poppins Ultra-Bold"/>
                <a:cs typeface="Poppins Ultra-Bold"/>
                <a:sym typeface="Poppins Ultra-Bold"/>
              </a:rPr>
              <a:t>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94514" y="-3798677"/>
            <a:ext cx="8105854" cy="8105854"/>
          </a:xfrm>
          <a:custGeom>
            <a:avLst/>
            <a:gdLst/>
            <a:ahLst/>
            <a:cxnLst/>
            <a:rect r="r" b="b" t="t" l="l"/>
            <a:pathLst>
              <a:path h="8105854" w="8105854">
                <a:moveTo>
                  <a:pt x="0" y="0"/>
                </a:moveTo>
                <a:lnTo>
                  <a:pt x="8105854" y="0"/>
                </a:lnTo>
                <a:lnTo>
                  <a:pt x="8105854" y="8105854"/>
                </a:lnTo>
                <a:lnTo>
                  <a:pt x="0" y="8105854"/>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5337" y="1009650"/>
            <a:ext cx="16233963" cy="908624"/>
            <a:chOff x="0" y="0"/>
            <a:chExt cx="21645284" cy="1211498"/>
          </a:xfrm>
        </p:grpSpPr>
        <p:sp>
          <p:nvSpPr>
            <p:cNvPr name="AutoShape 4" id="4"/>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5" id="5"/>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true" flipV="false" rot="0">
            <a:off x="-1604460" y="3445337"/>
            <a:ext cx="23297552" cy="8683633"/>
          </a:xfrm>
          <a:custGeom>
            <a:avLst/>
            <a:gdLst/>
            <a:ahLst/>
            <a:cxnLst/>
            <a:rect r="r" b="b" t="t" l="l"/>
            <a:pathLst>
              <a:path h="8683633" w="23297552">
                <a:moveTo>
                  <a:pt x="23297552" y="0"/>
                </a:moveTo>
                <a:lnTo>
                  <a:pt x="0" y="0"/>
                </a:lnTo>
                <a:lnTo>
                  <a:pt x="0" y="8683633"/>
                </a:lnTo>
                <a:lnTo>
                  <a:pt x="23297552" y="8683633"/>
                </a:lnTo>
                <a:lnTo>
                  <a:pt x="2329755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432657" y="3933437"/>
            <a:ext cx="5105349" cy="709381"/>
          </a:xfrm>
          <a:prstGeom prst="rect">
            <a:avLst/>
          </a:prstGeom>
        </p:spPr>
        <p:txBody>
          <a:bodyPr anchor="t" rtlCol="false" tIns="0" lIns="0" bIns="0" rIns="0">
            <a:spAutoFit/>
          </a:bodyPr>
          <a:lstStyle/>
          <a:p>
            <a:pPr algn="l">
              <a:lnSpc>
                <a:spcPts val="2900"/>
              </a:lnSpc>
              <a:spcBef>
                <a:spcPct val="0"/>
              </a:spcBef>
            </a:pPr>
            <a:r>
              <a:rPr lang="en-US" sz="2071">
                <a:solidFill>
                  <a:srgbClr val="000000"/>
                </a:solidFill>
                <a:latin typeface="Open Sans Bold"/>
                <a:ea typeface="Open Sans Bold"/>
                <a:cs typeface="Open Sans Bold"/>
                <a:sym typeface="Open Sans Bold"/>
              </a:rPr>
              <a:t>Identify distinct customer segments to optimize marketing strategies.</a:t>
            </a:r>
          </a:p>
        </p:txBody>
      </p:sp>
      <p:grpSp>
        <p:nvGrpSpPr>
          <p:cNvPr name="Group 9" id="9"/>
          <p:cNvGrpSpPr>
            <a:grpSpLocks noChangeAspect="true"/>
          </p:cNvGrpSpPr>
          <p:nvPr/>
        </p:nvGrpSpPr>
        <p:grpSpPr>
          <a:xfrm rot="0">
            <a:off x="2059554" y="2866233"/>
            <a:ext cx="7465086" cy="6135004"/>
            <a:chOff x="0" y="0"/>
            <a:chExt cx="5702300" cy="4686300"/>
          </a:xfrm>
        </p:grpSpPr>
        <p:sp>
          <p:nvSpPr>
            <p:cNvPr name="Freeform 10" id="10"/>
            <p:cNvSpPr/>
            <p:nvPr/>
          </p:nvSpPr>
          <p:spPr>
            <a:xfrm flipH="false" flipV="false" rot="0">
              <a:off x="0" y="3797300"/>
              <a:ext cx="5702300" cy="889000"/>
            </a:xfrm>
            <a:custGeom>
              <a:avLst/>
              <a:gdLst/>
              <a:ahLst/>
              <a:cxnLst/>
              <a:rect r="r" b="b" t="t" l="l"/>
              <a:pathLst>
                <a:path h="889000" w="5702300">
                  <a:moveTo>
                    <a:pt x="0" y="0"/>
                  </a:moveTo>
                  <a:lnTo>
                    <a:pt x="0" y="774700"/>
                  </a:lnTo>
                  <a:cubicBezTo>
                    <a:pt x="0" y="838200"/>
                    <a:pt x="50800" y="889000"/>
                    <a:pt x="114300" y="889000"/>
                  </a:cubicBezTo>
                  <a:lnTo>
                    <a:pt x="5588000" y="889000"/>
                  </a:lnTo>
                  <a:cubicBezTo>
                    <a:pt x="5651500" y="889000"/>
                    <a:pt x="5702300" y="838200"/>
                    <a:pt x="5702300" y="774700"/>
                  </a:cubicBezTo>
                  <a:lnTo>
                    <a:pt x="5702300" y="0"/>
                  </a:lnTo>
                  <a:lnTo>
                    <a:pt x="0" y="0"/>
                  </a:lnTo>
                  <a:close/>
                </a:path>
              </a:pathLst>
            </a:custGeom>
            <a:solidFill>
              <a:srgbClr val="FFFFFF"/>
            </a:solidFill>
          </p:spPr>
        </p:sp>
        <p:sp>
          <p:nvSpPr>
            <p:cNvPr name="Freeform 11" id="11"/>
            <p:cNvSpPr/>
            <p:nvPr/>
          </p:nvSpPr>
          <p:spPr>
            <a:xfrm flipH="false" flipV="false" rot="0">
              <a:off x="0" y="0"/>
              <a:ext cx="5702300" cy="3797300"/>
            </a:xfrm>
            <a:custGeom>
              <a:avLst/>
              <a:gdLst/>
              <a:ahLst/>
              <a:cxnLst/>
              <a:rect r="r" b="b" t="t" l="l"/>
              <a:pathLst>
                <a:path h="3797300" w="5702300">
                  <a:moveTo>
                    <a:pt x="5588000" y="0"/>
                  </a:moveTo>
                  <a:lnTo>
                    <a:pt x="114300" y="0"/>
                  </a:lnTo>
                  <a:cubicBezTo>
                    <a:pt x="50800" y="0"/>
                    <a:pt x="0" y="50800"/>
                    <a:pt x="0" y="114300"/>
                  </a:cubicBezTo>
                  <a:lnTo>
                    <a:pt x="0" y="3797300"/>
                  </a:lnTo>
                  <a:lnTo>
                    <a:pt x="5702300" y="3797300"/>
                  </a:lnTo>
                  <a:lnTo>
                    <a:pt x="5702300" y="114300"/>
                  </a:lnTo>
                  <a:cubicBezTo>
                    <a:pt x="5702300" y="50800"/>
                    <a:pt x="5651500" y="0"/>
                    <a:pt x="5588000" y="0"/>
                  </a:cubicBezTo>
                  <a:close/>
                </a:path>
              </a:pathLst>
            </a:custGeom>
            <a:blipFill>
              <a:blip r:embed="rId10"/>
              <a:stretch>
                <a:fillRect l="0" t="-24" r="0" b="-24"/>
              </a:stretch>
            </a:blipFill>
          </p:spPr>
        </p:sp>
      </p:grpSp>
      <p:sp>
        <p:nvSpPr>
          <p:cNvPr name="TextBox 12" id="12"/>
          <p:cNvSpPr txBox="true"/>
          <p:nvPr/>
        </p:nvSpPr>
        <p:spPr>
          <a:xfrm rot="0">
            <a:off x="10233069" y="6381810"/>
            <a:ext cx="5792585" cy="3243031"/>
          </a:xfrm>
          <a:prstGeom prst="rect">
            <a:avLst/>
          </a:prstGeom>
        </p:spPr>
        <p:txBody>
          <a:bodyPr anchor="t" rtlCol="false" tIns="0" lIns="0" bIns="0" rIns="0">
            <a:spAutoFit/>
          </a:bodyPr>
          <a:lstStyle/>
          <a:p>
            <a:pPr algn="l">
              <a:lnSpc>
                <a:spcPts val="2900"/>
              </a:lnSpc>
              <a:spcBef>
                <a:spcPct val="0"/>
              </a:spcBef>
            </a:pPr>
            <a:r>
              <a:rPr lang="en-US" sz="2071">
                <a:solidFill>
                  <a:srgbClr val="000000"/>
                </a:solidFill>
                <a:latin typeface="Open Sans Bold"/>
                <a:ea typeface="Open Sans Bold"/>
                <a:cs typeface="Open Sans Bold"/>
                <a:sym typeface="Open Sans Bold"/>
              </a:rPr>
              <a:t>The project aims to identify distinct customer segments to enhance marketing effectiveness, boost customer satisfaction, and maximize return on investment. By understanding purchasing behaviors and preferences, the goal is to create targeted marketing campaigns that better address the needs and characteristics of different customer groups.</a:t>
            </a:r>
          </a:p>
        </p:txBody>
      </p:sp>
      <p:grpSp>
        <p:nvGrpSpPr>
          <p:cNvPr name="Group 13" id="13"/>
          <p:cNvGrpSpPr/>
          <p:nvPr/>
        </p:nvGrpSpPr>
        <p:grpSpPr>
          <a:xfrm rot="0">
            <a:off x="10233069" y="5534085"/>
            <a:ext cx="3220682" cy="590550"/>
            <a:chOff x="0" y="0"/>
            <a:chExt cx="2258551" cy="414132"/>
          </a:xfrm>
        </p:grpSpPr>
        <p:sp>
          <p:nvSpPr>
            <p:cNvPr name="Freeform 14" id="14"/>
            <p:cNvSpPr/>
            <p:nvPr/>
          </p:nvSpPr>
          <p:spPr>
            <a:xfrm flipH="false" flipV="false" rot="0">
              <a:off x="0" y="0"/>
              <a:ext cx="2258551" cy="414132"/>
            </a:xfrm>
            <a:custGeom>
              <a:avLst/>
              <a:gdLst/>
              <a:ahLst/>
              <a:cxnLst/>
              <a:rect r="r" b="b" t="t" l="l"/>
              <a:pathLst>
                <a:path h="414132" w="2258551">
                  <a:moveTo>
                    <a:pt x="38461" y="0"/>
                  </a:moveTo>
                  <a:lnTo>
                    <a:pt x="2220090" y="0"/>
                  </a:lnTo>
                  <a:cubicBezTo>
                    <a:pt x="2241331" y="0"/>
                    <a:pt x="2258551" y="17220"/>
                    <a:pt x="2258551" y="38461"/>
                  </a:cubicBezTo>
                  <a:lnTo>
                    <a:pt x="2258551" y="375671"/>
                  </a:lnTo>
                  <a:cubicBezTo>
                    <a:pt x="2258551" y="385871"/>
                    <a:pt x="2254499" y="395654"/>
                    <a:pt x="2247286" y="402867"/>
                  </a:cubicBezTo>
                  <a:cubicBezTo>
                    <a:pt x="2240073" y="410080"/>
                    <a:pt x="2230290" y="414132"/>
                    <a:pt x="2220090" y="414132"/>
                  </a:cubicBezTo>
                  <a:lnTo>
                    <a:pt x="38461" y="414132"/>
                  </a:lnTo>
                  <a:cubicBezTo>
                    <a:pt x="17220" y="414132"/>
                    <a:pt x="0" y="396912"/>
                    <a:pt x="0" y="375671"/>
                  </a:cubicBezTo>
                  <a:lnTo>
                    <a:pt x="0" y="38461"/>
                  </a:lnTo>
                  <a:cubicBezTo>
                    <a:pt x="0" y="17220"/>
                    <a:pt x="17220" y="0"/>
                    <a:pt x="38461" y="0"/>
                  </a:cubicBezTo>
                  <a:close/>
                </a:path>
              </a:pathLst>
            </a:custGeom>
            <a:solidFill>
              <a:srgbClr val="292F33"/>
            </a:solidFill>
            <a:ln cap="sq">
              <a:noFill/>
              <a:prstDash val="solid"/>
              <a:miter/>
            </a:ln>
          </p:spPr>
        </p:sp>
        <p:sp>
          <p:nvSpPr>
            <p:cNvPr name="TextBox 15" id="15"/>
            <p:cNvSpPr txBox="true"/>
            <p:nvPr/>
          </p:nvSpPr>
          <p:spPr>
            <a:xfrm>
              <a:off x="0" y="-47625"/>
              <a:ext cx="2258551" cy="461757"/>
            </a:xfrm>
            <a:prstGeom prst="rect">
              <a:avLst/>
            </a:prstGeom>
          </p:spPr>
          <p:txBody>
            <a:bodyPr anchor="ctr" rtlCol="false" tIns="50800" lIns="50800" bIns="50800" rIns="50800"/>
            <a:lstStyle/>
            <a:p>
              <a:pPr algn="ctr">
                <a:lnSpc>
                  <a:spcPts val="3472"/>
                </a:lnSpc>
              </a:pPr>
              <a:r>
                <a:rPr lang="en-US" sz="2480">
                  <a:solidFill>
                    <a:srgbClr val="FFFFFF"/>
                  </a:solidFill>
                  <a:latin typeface="Open Sans Bold"/>
                  <a:ea typeface="Open Sans Bold"/>
                  <a:cs typeface="Open Sans Bold"/>
                  <a:sym typeface="Open Sans Bold"/>
                </a:rPr>
                <a:t>Goals</a:t>
              </a:r>
            </a:p>
          </p:txBody>
        </p:sp>
      </p:grpSp>
      <p:sp>
        <p:nvSpPr>
          <p:cNvPr name="TextBox 16" id="16"/>
          <p:cNvSpPr txBox="true"/>
          <p:nvPr/>
        </p:nvSpPr>
        <p:spPr>
          <a:xfrm rot="0">
            <a:off x="1802519" y="1842074"/>
            <a:ext cx="7979158" cy="754577"/>
          </a:xfrm>
          <a:prstGeom prst="rect">
            <a:avLst/>
          </a:prstGeom>
        </p:spPr>
        <p:txBody>
          <a:bodyPr anchor="t" rtlCol="false" tIns="0" lIns="0" bIns="0" rIns="0">
            <a:spAutoFit/>
          </a:bodyPr>
          <a:lstStyle/>
          <a:p>
            <a:pPr algn="ctr" marL="0" indent="0" lvl="0">
              <a:lnSpc>
                <a:spcPts val="5735"/>
              </a:lnSpc>
            </a:pPr>
            <a:r>
              <a:rPr lang="en-US" sz="4480">
                <a:solidFill>
                  <a:srgbClr val="292F33"/>
                </a:solidFill>
                <a:latin typeface="Poppins Ultra-Bold"/>
                <a:ea typeface="Poppins Ultra-Bold"/>
                <a:cs typeface="Poppins Ultra-Bold"/>
                <a:sym typeface="Poppins Ultra-Bold"/>
              </a:rPr>
              <a:t>BUSINESS UNDERSTANDING</a:t>
            </a:r>
          </a:p>
        </p:txBody>
      </p:sp>
      <p:sp>
        <p:nvSpPr>
          <p:cNvPr name="TextBox 17" id="17"/>
          <p:cNvSpPr txBox="true"/>
          <p:nvPr/>
        </p:nvSpPr>
        <p:spPr>
          <a:xfrm rot="0">
            <a:off x="2959620" y="8197140"/>
            <a:ext cx="5664956" cy="389788"/>
          </a:xfrm>
          <a:prstGeom prst="rect">
            <a:avLst/>
          </a:prstGeom>
        </p:spPr>
        <p:txBody>
          <a:bodyPr anchor="t" rtlCol="false" tIns="0" lIns="0" bIns="0" rIns="0">
            <a:spAutoFit/>
          </a:bodyPr>
          <a:lstStyle/>
          <a:p>
            <a:pPr algn="ctr">
              <a:lnSpc>
                <a:spcPts val="3297"/>
              </a:lnSpc>
              <a:spcBef>
                <a:spcPct val="0"/>
              </a:spcBef>
            </a:pPr>
            <a:r>
              <a:rPr lang="en-US" sz="2355">
                <a:solidFill>
                  <a:srgbClr val="000000"/>
                </a:solidFill>
                <a:latin typeface="Open Sans Bold"/>
                <a:ea typeface="Open Sans Bold"/>
                <a:cs typeface="Open Sans Bold"/>
                <a:sym typeface="Open Sans Bold"/>
              </a:rPr>
              <a:t>W</a:t>
            </a:r>
            <a:r>
              <a:rPr lang="en-US" sz="2355">
                <a:solidFill>
                  <a:srgbClr val="000000"/>
                </a:solidFill>
                <a:latin typeface="Open Sans Bold"/>
                <a:ea typeface="Open Sans Bold"/>
                <a:cs typeface="Open Sans Bold"/>
                <a:sym typeface="Open Sans Bold"/>
              </a:rPr>
              <a:t>e have a team of professionals</a:t>
            </a:r>
          </a:p>
        </p:txBody>
      </p:sp>
      <p:grpSp>
        <p:nvGrpSpPr>
          <p:cNvPr name="Group 18" id="18"/>
          <p:cNvGrpSpPr/>
          <p:nvPr/>
        </p:nvGrpSpPr>
        <p:grpSpPr>
          <a:xfrm rot="0">
            <a:off x="10233069" y="3150062"/>
            <a:ext cx="3561857" cy="590550"/>
            <a:chOff x="0" y="0"/>
            <a:chExt cx="2497805" cy="414132"/>
          </a:xfrm>
        </p:grpSpPr>
        <p:sp>
          <p:nvSpPr>
            <p:cNvPr name="Freeform 19" id="19"/>
            <p:cNvSpPr/>
            <p:nvPr/>
          </p:nvSpPr>
          <p:spPr>
            <a:xfrm flipH="false" flipV="false" rot="0">
              <a:off x="0" y="0"/>
              <a:ext cx="2497805" cy="414132"/>
            </a:xfrm>
            <a:custGeom>
              <a:avLst/>
              <a:gdLst/>
              <a:ahLst/>
              <a:cxnLst/>
              <a:rect r="r" b="b" t="t" l="l"/>
              <a:pathLst>
                <a:path h="414132" w="2497805">
                  <a:moveTo>
                    <a:pt x="34777" y="0"/>
                  </a:moveTo>
                  <a:lnTo>
                    <a:pt x="2463028" y="0"/>
                  </a:lnTo>
                  <a:cubicBezTo>
                    <a:pt x="2472251" y="0"/>
                    <a:pt x="2481097" y="3664"/>
                    <a:pt x="2487619" y="10186"/>
                  </a:cubicBezTo>
                  <a:cubicBezTo>
                    <a:pt x="2494141" y="16708"/>
                    <a:pt x="2497805" y="25554"/>
                    <a:pt x="2497805" y="34777"/>
                  </a:cubicBezTo>
                  <a:lnTo>
                    <a:pt x="2497805" y="379355"/>
                  </a:lnTo>
                  <a:cubicBezTo>
                    <a:pt x="2497805" y="388578"/>
                    <a:pt x="2494141" y="397424"/>
                    <a:pt x="2487619" y="403946"/>
                  </a:cubicBezTo>
                  <a:cubicBezTo>
                    <a:pt x="2481097" y="410468"/>
                    <a:pt x="2472251" y="414132"/>
                    <a:pt x="2463028" y="414132"/>
                  </a:cubicBezTo>
                  <a:lnTo>
                    <a:pt x="34777" y="414132"/>
                  </a:lnTo>
                  <a:cubicBezTo>
                    <a:pt x="15570" y="414132"/>
                    <a:pt x="0" y="398562"/>
                    <a:pt x="0" y="379355"/>
                  </a:cubicBezTo>
                  <a:lnTo>
                    <a:pt x="0" y="34777"/>
                  </a:lnTo>
                  <a:cubicBezTo>
                    <a:pt x="0" y="25554"/>
                    <a:pt x="3664" y="16708"/>
                    <a:pt x="10186" y="10186"/>
                  </a:cubicBezTo>
                  <a:cubicBezTo>
                    <a:pt x="16708" y="3664"/>
                    <a:pt x="25554" y="0"/>
                    <a:pt x="34777" y="0"/>
                  </a:cubicBezTo>
                  <a:close/>
                </a:path>
              </a:pathLst>
            </a:custGeom>
            <a:solidFill>
              <a:srgbClr val="292F33"/>
            </a:solidFill>
            <a:ln cap="sq">
              <a:noFill/>
              <a:prstDash val="solid"/>
              <a:miter/>
            </a:ln>
          </p:spPr>
        </p:sp>
        <p:sp>
          <p:nvSpPr>
            <p:cNvPr name="TextBox 20" id="20"/>
            <p:cNvSpPr txBox="true"/>
            <p:nvPr/>
          </p:nvSpPr>
          <p:spPr>
            <a:xfrm>
              <a:off x="0" y="-47625"/>
              <a:ext cx="2497805" cy="461757"/>
            </a:xfrm>
            <a:prstGeom prst="rect">
              <a:avLst/>
            </a:prstGeom>
          </p:spPr>
          <p:txBody>
            <a:bodyPr anchor="ctr" rtlCol="false" tIns="50800" lIns="50800" bIns="50800" rIns="50800"/>
            <a:lstStyle/>
            <a:p>
              <a:pPr algn="ctr">
                <a:lnSpc>
                  <a:spcPts val="3472"/>
                </a:lnSpc>
              </a:pPr>
              <a:r>
                <a:rPr lang="en-US" sz="2480">
                  <a:solidFill>
                    <a:srgbClr val="FFFFFF"/>
                  </a:solidFill>
                  <a:latin typeface="Open Sans Bold"/>
                  <a:ea typeface="Open Sans Bold"/>
                  <a:cs typeface="Open Sans Bold"/>
                  <a:sym typeface="Open Sans Bold"/>
                </a:rPr>
                <a:t>Problem Statement </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507847" y="-1315437"/>
            <a:ext cx="12054559" cy="12750015"/>
          </a:xfrm>
          <a:custGeom>
            <a:avLst/>
            <a:gdLst/>
            <a:ahLst/>
            <a:cxnLst/>
            <a:rect r="r" b="b" t="t" l="l"/>
            <a:pathLst>
              <a:path h="12750015" w="12054559">
                <a:moveTo>
                  <a:pt x="0" y="0"/>
                </a:moveTo>
                <a:lnTo>
                  <a:pt x="12054560" y="0"/>
                </a:lnTo>
                <a:lnTo>
                  <a:pt x="12054560" y="12750015"/>
                </a:lnTo>
                <a:lnTo>
                  <a:pt x="0" y="12750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828228" y="-604723"/>
            <a:ext cx="11583330" cy="4317423"/>
          </a:xfrm>
          <a:custGeom>
            <a:avLst/>
            <a:gdLst/>
            <a:ahLst/>
            <a:cxnLst/>
            <a:rect r="r" b="b" t="t" l="l"/>
            <a:pathLst>
              <a:path h="4317423" w="11583330">
                <a:moveTo>
                  <a:pt x="0" y="0"/>
                </a:moveTo>
                <a:lnTo>
                  <a:pt x="11583330" y="0"/>
                </a:lnTo>
                <a:lnTo>
                  <a:pt x="11583330" y="4317423"/>
                </a:lnTo>
                <a:lnTo>
                  <a:pt x="0" y="4317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5337" y="891680"/>
            <a:ext cx="16233963" cy="908624"/>
            <a:chOff x="0" y="0"/>
            <a:chExt cx="21645284" cy="1211498"/>
          </a:xfrm>
        </p:grpSpPr>
        <p:sp>
          <p:nvSpPr>
            <p:cNvPr name="AutoShape 5" id="5"/>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6" id="6"/>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8" id="8"/>
          <p:cNvGrpSpPr/>
          <p:nvPr/>
        </p:nvGrpSpPr>
        <p:grpSpPr>
          <a:xfrm rot="0">
            <a:off x="3353096" y="5156994"/>
            <a:ext cx="3220682" cy="946356"/>
            <a:chOff x="0" y="0"/>
            <a:chExt cx="2258551" cy="663646"/>
          </a:xfrm>
        </p:grpSpPr>
        <p:sp>
          <p:nvSpPr>
            <p:cNvPr name="Freeform 9" id="9"/>
            <p:cNvSpPr/>
            <p:nvPr/>
          </p:nvSpPr>
          <p:spPr>
            <a:xfrm flipH="false" flipV="false" rot="0">
              <a:off x="0" y="0"/>
              <a:ext cx="2258551" cy="663646"/>
            </a:xfrm>
            <a:custGeom>
              <a:avLst/>
              <a:gdLst/>
              <a:ahLst/>
              <a:cxnLst/>
              <a:rect r="r" b="b" t="t" l="l"/>
              <a:pathLst>
                <a:path h="663646" w="2258551">
                  <a:moveTo>
                    <a:pt x="38461" y="0"/>
                  </a:moveTo>
                  <a:lnTo>
                    <a:pt x="2220090" y="0"/>
                  </a:lnTo>
                  <a:cubicBezTo>
                    <a:pt x="2241331" y="0"/>
                    <a:pt x="2258551" y="17220"/>
                    <a:pt x="2258551" y="38461"/>
                  </a:cubicBezTo>
                  <a:lnTo>
                    <a:pt x="2258551" y="625185"/>
                  </a:lnTo>
                  <a:cubicBezTo>
                    <a:pt x="2258551" y="635385"/>
                    <a:pt x="2254499" y="645168"/>
                    <a:pt x="2247286" y="652381"/>
                  </a:cubicBezTo>
                  <a:cubicBezTo>
                    <a:pt x="2240073" y="659594"/>
                    <a:pt x="2230290" y="663646"/>
                    <a:pt x="2220090" y="663646"/>
                  </a:cubicBezTo>
                  <a:lnTo>
                    <a:pt x="38461" y="663646"/>
                  </a:lnTo>
                  <a:cubicBezTo>
                    <a:pt x="17220" y="663646"/>
                    <a:pt x="0" y="646426"/>
                    <a:pt x="0" y="625185"/>
                  </a:cubicBezTo>
                  <a:lnTo>
                    <a:pt x="0" y="38461"/>
                  </a:lnTo>
                  <a:cubicBezTo>
                    <a:pt x="0" y="17220"/>
                    <a:pt x="17220" y="0"/>
                    <a:pt x="38461" y="0"/>
                  </a:cubicBezTo>
                  <a:close/>
                </a:path>
              </a:pathLst>
            </a:custGeom>
            <a:solidFill>
              <a:srgbClr val="292F33"/>
            </a:solidFill>
            <a:ln cap="sq">
              <a:noFill/>
              <a:prstDash val="solid"/>
              <a:miter/>
            </a:ln>
          </p:spPr>
        </p:sp>
        <p:sp>
          <p:nvSpPr>
            <p:cNvPr name="TextBox 10" id="10"/>
            <p:cNvSpPr txBox="true"/>
            <p:nvPr/>
          </p:nvSpPr>
          <p:spPr>
            <a:xfrm>
              <a:off x="0" y="-38100"/>
              <a:ext cx="2258551" cy="701746"/>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ea typeface="Open Sans Bold"/>
                  <a:cs typeface="Open Sans Bold"/>
                  <a:sym typeface="Open Sans Bold"/>
                </a:rPr>
                <a:t>Understand the data distribution</a:t>
              </a:r>
            </a:p>
          </p:txBody>
        </p:sp>
      </p:grpSp>
      <p:grpSp>
        <p:nvGrpSpPr>
          <p:cNvPr name="Group 11" id="11"/>
          <p:cNvGrpSpPr/>
          <p:nvPr/>
        </p:nvGrpSpPr>
        <p:grpSpPr>
          <a:xfrm rot="0">
            <a:off x="7531516" y="5156994"/>
            <a:ext cx="3220682" cy="1346406"/>
            <a:chOff x="0" y="0"/>
            <a:chExt cx="2258551" cy="944187"/>
          </a:xfrm>
        </p:grpSpPr>
        <p:sp>
          <p:nvSpPr>
            <p:cNvPr name="Freeform 12" id="12"/>
            <p:cNvSpPr/>
            <p:nvPr/>
          </p:nvSpPr>
          <p:spPr>
            <a:xfrm flipH="false" flipV="false" rot="0">
              <a:off x="0" y="0"/>
              <a:ext cx="2258551" cy="944187"/>
            </a:xfrm>
            <a:custGeom>
              <a:avLst/>
              <a:gdLst/>
              <a:ahLst/>
              <a:cxnLst/>
              <a:rect r="r" b="b" t="t" l="l"/>
              <a:pathLst>
                <a:path h="944187" w="2258551">
                  <a:moveTo>
                    <a:pt x="38461" y="0"/>
                  </a:moveTo>
                  <a:lnTo>
                    <a:pt x="2220090" y="0"/>
                  </a:lnTo>
                  <a:cubicBezTo>
                    <a:pt x="2241331" y="0"/>
                    <a:pt x="2258551" y="17220"/>
                    <a:pt x="2258551" y="38461"/>
                  </a:cubicBezTo>
                  <a:lnTo>
                    <a:pt x="2258551" y="905726"/>
                  </a:lnTo>
                  <a:cubicBezTo>
                    <a:pt x="2258551" y="915926"/>
                    <a:pt x="2254499" y="925709"/>
                    <a:pt x="2247286" y="932922"/>
                  </a:cubicBezTo>
                  <a:cubicBezTo>
                    <a:pt x="2240073" y="940135"/>
                    <a:pt x="2230290" y="944187"/>
                    <a:pt x="2220090" y="944187"/>
                  </a:cubicBezTo>
                  <a:lnTo>
                    <a:pt x="38461" y="944187"/>
                  </a:lnTo>
                  <a:cubicBezTo>
                    <a:pt x="17220" y="944187"/>
                    <a:pt x="0" y="926967"/>
                    <a:pt x="0" y="905726"/>
                  </a:cubicBezTo>
                  <a:lnTo>
                    <a:pt x="0" y="38461"/>
                  </a:lnTo>
                  <a:cubicBezTo>
                    <a:pt x="0" y="17220"/>
                    <a:pt x="17220" y="0"/>
                    <a:pt x="38461" y="0"/>
                  </a:cubicBezTo>
                  <a:close/>
                </a:path>
              </a:pathLst>
            </a:custGeom>
            <a:solidFill>
              <a:srgbClr val="292F33"/>
            </a:solidFill>
            <a:ln cap="sq">
              <a:noFill/>
              <a:prstDash val="solid"/>
              <a:miter/>
            </a:ln>
          </p:spPr>
        </p:sp>
        <p:sp>
          <p:nvSpPr>
            <p:cNvPr name="TextBox 13" id="13"/>
            <p:cNvSpPr txBox="true"/>
            <p:nvPr/>
          </p:nvSpPr>
          <p:spPr>
            <a:xfrm>
              <a:off x="0" y="-38100"/>
              <a:ext cx="2258551" cy="982287"/>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ea typeface="Open Sans Bold"/>
                  <a:cs typeface="Open Sans Bold"/>
                  <a:sym typeface="Open Sans Bold"/>
                </a:rPr>
                <a:t>Identify patterns, relationships, and anomalies</a:t>
              </a:r>
            </a:p>
          </p:txBody>
        </p:sp>
      </p:grpSp>
      <p:grpSp>
        <p:nvGrpSpPr>
          <p:cNvPr name="Group 14" id="14"/>
          <p:cNvGrpSpPr/>
          <p:nvPr/>
        </p:nvGrpSpPr>
        <p:grpSpPr>
          <a:xfrm rot="0">
            <a:off x="11714222" y="5161441"/>
            <a:ext cx="3220682" cy="946356"/>
            <a:chOff x="0" y="0"/>
            <a:chExt cx="2258551" cy="663646"/>
          </a:xfrm>
        </p:grpSpPr>
        <p:sp>
          <p:nvSpPr>
            <p:cNvPr name="Freeform 15" id="15"/>
            <p:cNvSpPr/>
            <p:nvPr/>
          </p:nvSpPr>
          <p:spPr>
            <a:xfrm flipH="false" flipV="false" rot="0">
              <a:off x="0" y="0"/>
              <a:ext cx="2258551" cy="663646"/>
            </a:xfrm>
            <a:custGeom>
              <a:avLst/>
              <a:gdLst/>
              <a:ahLst/>
              <a:cxnLst/>
              <a:rect r="r" b="b" t="t" l="l"/>
              <a:pathLst>
                <a:path h="663646" w="2258551">
                  <a:moveTo>
                    <a:pt x="38461" y="0"/>
                  </a:moveTo>
                  <a:lnTo>
                    <a:pt x="2220090" y="0"/>
                  </a:lnTo>
                  <a:cubicBezTo>
                    <a:pt x="2241331" y="0"/>
                    <a:pt x="2258551" y="17220"/>
                    <a:pt x="2258551" y="38461"/>
                  </a:cubicBezTo>
                  <a:lnTo>
                    <a:pt x="2258551" y="625185"/>
                  </a:lnTo>
                  <a:cubicBezTo>
                    <a:pt x="2258551" y="635385"/>
                    <a:pt x="2254499" y="645168"/>
                    <a:pt x="2247286" y="652381"/>
                  </a:cubicBezTo>
                  <a:cubicBezTo>
                    <a:pt x="2240073" y="659594"/>
                    <a:pt x="2230290" y="663646"/>
                    <a:pt x="2220090" y="663646"/>
                  </a:cubicBezTo>
                  <a:lnTo>
                    <a:pt x="38461" y="663646"/>
                  </a:lnTo>
                  <a:cubicBezTo>
                    <a:pt x="17220" y="663646"/>
                    <a:pt x="0" y="646426"/>
                    <a:pt x="0" y="625185"/>
                  </a:cubicBezTo>
                  <a:lnTo>
                    <a:pt x="0" y="38461"/>
                  </a:lnTo>
                  <a:cubicBezTo>
                    <a:pt x="0" y="17220"/>
                    <a:pt x="17220" y="0"/>
                    <a:pt x="38461" y="0"/>
                  </a:cubicBezTo>
                  <a:close/>
                </a:path>
              </a:pathLst>
            </a:custGeom>
            <a:solidFill>
              <a:srgbClr val="292F33"/>
            </a:solidFill>
            <a:ln cap="sq">
              <a:noFill/>
              <a:prstDash val="solid"/>
              <a:miter/>
            </a:ln>
          </p:spPr>
        </p:sp>
        <p:sp>
          <p:nvSpPr>
            <p:cNvPr name="TextBox 16" id="16"/>
            <p:cNvSpPr txBox="true"/>
            <p:nvPr/>
          </p:nvSpPr>
          <p:spPr>
            <a:xfrm>
              <a:off x="0" y="-38100"/>
              <a:ext cx="2258551" cy="701746"/>
            </a:xfrm>
            <a:prstGeom prst="rect">
              <a:avLst/>
            </a:prstGeom>
          </p:spPr>
          <p:txBody>
            <a:bodyPr anchor="ctr" rtlCol="false" tIns="50800" lIns="50800" bIns="50800" rIns="50800"/>
            <a:lstStyle/>
            <a:p>
              <a:pPr algn="ctr">
                <a:lnSpc>
                  <a:spcPts val="3192"/>
                </a:lnSpc>
              </a:pPr>
              <a:r>
                <a:rPr lang="en-US" sz="2280">
                  <a:solidFill>
                    <a:srgbClr val="FFFFFF"/>
                  </a:solidFill>
                  <a:latin typeface="Open Sans Bold"/>
                  <a:ea typeface="Open Sans Bold"/>
                  <a:cs typeface="Open Sans Bold"/>
                  <a:sym typeface="Open Sans Bold"/>
                </a:rPr>
                <a:t>Prepare data for clustering</a:t>
              </a:r>
            </a:p>
          </p:txBody>
        </p:sp>
      </p:grpSp>
      <p:sp>
        <p:nvSpPr>
          <p:cNvPr name="Freeform 17" id="17"/>
          <p:cNvSpPr/>
          <p:nvPr/>
        </p:nvSpPr>
        <p:spPr>
          <a:xfrm flipH="false" flipV="false" rot="0">
            <a:off x="4502682" y="3689898"/>
            <a:ext cx="921511" cy="1283116"/>
          </a:xfrm>
          <a:custGeom>
            <a:avLst/>
            <a:gdLst/>
            <a:ahLst/>
            <a:cxnLst/>
            <a:rect r="r" b="b" t="t" l="l"/>
            <a:pathLst>
              <a:path h="1283116" w="921511">
                <a:moveTo>
                  <a:pt x="0" y="0"/>
                </a:moveTo>
                <a:lnTo>
                  <a:pt x="921510" y="0"/>
                </a:lnTo>
                <a:lnTo>
                  <a:pt x="921510" y="1283116"/>
                </a:lnTo>
                <a:lnTo>
                  <a:pt x="0" y="12831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8623571" y="3631231"/>
            <a:ext cx="1371497" cy="1371497"/>
          </a:xfrm>
          <a:custGeom>
            <a:avLst/>
            <a:gdLst/>
            <a:ahLst/>
            <a:cxnLst/>
            <a:rect r="r" b="b" t="t" l="l"/>
            <a:pathLst>
              <a:path h="1371497" w="1371497">
                <a:moveTo>
                  <a:pt x="0" y="0"/>
                </a:moveTo>
                <a:lnTo>
                  <a:pt x="1371497" y="0"/>
                </a:lnTo>
                <a:lnTo>
                  <a:pt x="1371497" y="1371496"/>
                </a:lnTo>
                <a:lnTo>
                  <a:pt x="0" y="13714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2602052" y="3553494"/>
            <a:ext cx="1445022" cy="1303147"/>
          </a:xfrm>
          <a:custGeom>
            <a:avLst/>
            <a:gdLst/>
            <a:ahLst/>
            <a:cxnLst/>
            <a:rect r="r" b="b" t="t" l="l"/>
            <a:pathLst>
              <a:path h="1303147" w="1445022">
                <a:moveTo>
                  <a:pt x="0" y="0"/>
                </a:moveTo>
                <a:lnTo>
                  <a:pt x="1445022" y="0"/>
                </a:lnTo>
                <a:lnTo>
                  <a:pt x="1445022" y="1303147"/>
                </a:lnTo>
                <a:lnTo>
                  <a:pt x="0" y="130314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3437597" y="6665325"/>
            <a:ext cx="3051681" cy="1767291"/>
          </a:xfrm>
          <a:prstGeom prst="rect">
            <a:avLst/>
          </a:prstGeom>
        </p:spPr>
        <p:txBody>
          <a:bodyPr anchor="t" rtlCol="false" tIns="0" lIns="0" bIns="0" rIns="0">
            <a:spAutoFit/>
          </a:bodyPr>
          <a:lstStyle/>
          <a:p>
            <a:pPr algn="ctr" marL="360902" indent="-180451" lvl="1">
              <a:lnSpc>
                <a:spcPts val="2340"/>
              </a:lnSpc>
              <a:spcBef>
                <a:spcPct val="0"/>
              </a:spcBef>
              <a:buFont typeface="Arial"/>
              <a:buChar char="•"/>
            </a:pPr>
            <a:r>
              <a:rPr lang="en-US" sz="1671">
                <a:solidFill>
                  <a:srgbClr val="000000"/>
                </a:solidFill>
                <a:latin typeface="Open Sans Bold"/>
                <a:ea typeface="Open Sans Bold"/>
                <a:cs typeface="Open Sans Bold"/>
                <a:sym typeface="Open Sans Bold"/>
              </a:rPr>
              <a:t>Loaded the dataset and inspected the structure.</a:t>
            </a:r>
          </a:p>
          <a:p>
            <a:pPr algn="ctr" marL="360902" indent="-180451" lvl="1">
              <a:lnSpc>
                <a:spcPts val="2340"/>
              </a:lnSpc>
              <a:spcBef>
                <a:spcPct val="0"/>
              </a:spcBef>
              <a:buFont typeface="Arial"/>
              <a:buChar char="•"/>
            </a:pPr>
            <a:r>
              <a:rPr lang="en-US" sz="1671">
                <a:solidFill>
                  <a:srgbClr val="000000"/>
                </a:solidFill>
                <a:latin typeface="Open Sans Bold"/>
                <a:ea typeface="Open Sans Bold"/>
                <a:cs typeface="Open Sans Bold"/>
                <a:sym typeface="Open Sans Bold"/>
              </a:rPr>
              <a:t>Identified key features like income, recency, product purchases, etc.</a:t>
            </a:r>
          </a:p>
          <a:p>
            <a:pPr algn="ctr">
              <a:lnSpc>
                <a:spcPts val="2340"/>
              </a:lnSpc>
              <a:spcBef>
                <a:spcPct val="0"/>
              </a:spcBef>
            </a:pPr>
          </a:p>
        </p:txBody>
      </p:sp>
      <p:sp>
        <p:nvSpPr>
          <p:cNvPr name="TextBox 21" id="21"/>
          <p:cNvSpPr txBox="true"/>
          <p:nvPr/>
        </p:nvSpPr>
        <p:spPr>
          <a:xfrm rot="0">
            <a:off x="7924762" y="6627225"/>
            <a:ext cx="2434190" cy="3423707"/>
          </a:xfrm>
          <a:prstGeom prst="rect">
            <a:avLst/>
          </a:prstGeom>
        </p:spPr>
        <p:txBody>
          <a:bodyPr anchor="t" rtlCol="false" tIns="0" lIns="0" bIns="0" rIns="0">
            <a:spAutoFit/>
          </a:bodyPr>
          <a:lstStyle/>
          <a:p>
            <a:pPr algn="ctr">
              <a:lnSpc>
                <a:spcPts val="1866"/>
              </a:lnSpc>
              <a:spcBef>
                <a:spcPct val="0"/>
              </a:spcBef>
            </a:pPr>
            <a:r>
              <a:rPr lang="en-US" sz="1333">
                <a:solidFill>
                  <a:srgbClr val="000000"/>
                </a:solidFill>
                <a:latin typeface="Open Sans Bold"/>
                <a:ea typeface="Open Sans Bold"/>
                <a:cs typeface="Open Sans Bold"/>
                <a:sym typeface="Open Sans Bold"/>
              </a:rPr>
              <a:t>The dataset reveals key patterns in customer demographics and behavior, such as income and recency influencing segmentation. Relationships between features like age and spending habits are evident. Anomalies include outliers in income and extremely recent purchases, indicating potential data entry errors or unique customer behaviors needing further investigation.</a:t>
            </a:r>
          </a:p>
        </p:txBody>
      </p:sp>
      <p:sp>
        <p:nvSpPr>
          <p:cNvPr name="TextBox 22" id="22"/>
          <p:cNvSpPr txBox="true"/>
          <p:nvPr/>
        </p:nvSpPr>
        <p:spPr>
          <a:xfrm rot="0">
            <a:off x="12010486" y="6069697"/>
            <a:ext cx="3051681" cy="3538941"/>
          </a:xfrm>
          <a:prstGeom prst="rect">
            <a:avLst/>
          </a:prstGeom>
        </p:spPr>
        <p:txBody>
          <a:bodyPr anchor="t" rtlCol="false" tIns="0" lIns="0" bIns="0" rIns="0">
            <a:spAutoFit/>
          </a:bodyPr>
          <a:lstStyle/>
          <a:p>
            <a:pPr algn="ctr">
              <a:lnSpc>
                <a:spcPts val="2340"/>
              </a:lnSpc>
            </a:pPr>
          </a:p>
          <a:p>
            <a:pPr algn="ctr">
              <a:lnSpc>
                <a:spcPts val="2340"/>
              </a:lnSpc>
            </a:pPr>
            <a:r>
              <a:rPr lang="en-US" sz="1671">
                <a:solidFill>
                  <a:srgbClr val="000000"/>
                </a:solidFill>
                <a:latin typeface="Open Sans Bold"/>
                <a:ea typeface="Open Sans Bold"/>
                <a:cs typeface="Open Sans Bold"/>
                <a:sym typeface="Open Sans Bold"/>
              </a:rPr>
              <a:t>Data preparation for clustering involves handling missing values, normalizing numerical features, encoding categorical variables, and removing outliers to ensure clean, standardized input for accurate cluster analysis and interpretation.</a:t>
            </a:r>
          </a:p>
          <a:p>
            <a:pPr algn="ctr">
              <a:lnSpc>
                <a:spcPts val="2340"/>
              </a:lnSpc>
              <a:spcBef>
                <a:spcPct val="0"/>
              </a:spcBef>
            </a:pPr>
          </a:p>
        </p:txBody>
      </p:sp>
      <p:sp>
        <p:nvSpPr>
          <p:cNvPr name="TextBox 23" id="23"/>
          <p:cNvSpPr txBox="true"/>
          <p:nvPr/>
        </p:nvSpPr>
        <p:spPr>
          <a:xfrm rot="0">
            <a:off x="2834263" y="1458739"/>
            <a:ext cx="13434085" cy="943925"/>
          </a:xfrm>
          <a:prstGeom prst="rect">
            <a:avLst/>
          </a:prstGeom>
        </p:spPr>
        <p:txBody>
          <a:bodyPr anchor="t" rtlCol="false" tIns="0" lIns="0" bIns="0" rIns="0">
            <a:spAutoFit/>
          </a:bodyPr>
          <a:lstStyle/>
          <a:p>
            <a:pPr algn="ctr" marL="0" indent="0" lvl="0">
              <a:lnSpc>
                <a:spcPts val="7143"/>
              </a:lnSpc>
            </a:pPr>
            <a:r>
              <a:rPr lang="en-US" sz="5580">
                <a:solidFill>
                  <a:srgbClr val="292F33"/>
                </a:solidFill>
                <a:latin typeface="Poppins Ultra-Bold"/>
                <a:ea typeface="Poppins Ultra-Bold"/>
                <a:cs typeface="Poppins Ultra-Bold"/>
                <a:sym typeface="Poppins Ultra-Bold"/>
              </a:rPr>
              <a:t>EXPLORATORY DATA ANALYSIS (EDA)</a:t>
            </a:r>
          </a:p>
        </p:txBody>
      </p:sp>
      <p:sp>
        <p:nvSpPr>
          <p:cNvPr name="Freeform 24" id="24"/>
          <p:cNvSpPr/>
          <p:nvPr/>
        </p:nvSpPr>
        <p:spPr>
          <a:xfrm flipH="false" flipV="false" rot="0">
            <a:off x="-3622132" y="6310304"/>
            <a:ext cx="7818337" cy="7818337"/>
          </a:xfrm>
          <a:custGeom>
            <a:avLst/>
            <a:gdLst/>
            <a:ahLst/>
            <a:cxnLst/>
            <a:rect r="r" b="b" t="t" l="l"/>
            <a:pathLst>
              <a:path h="7818337" w="7818337">
                <a:moveTo>
                  <a:pt x="0" y="0"/>
                </a:moveTo>
                <a:lnTo>
                  <a:pt x="7818338" y="0"/>
                </a:lnTo>
                <a:lnTo>
                  <a:pt x="7818338" y="7818338"/>
                </a:lnTo>
                <a:lnTo>
                  <a:pt x="0" y="7818338"/>
                </a:lnTo>
                <a:lnTo>
                  <a:pt x="0" y="0"/>
                </a:lnTo>
                <a:close/>
              </a:path>
            </a:pathLst>
          </a:custGeom>
          <a:blipFill>
            <a:blip r:embed="rId16">
              <a:alphaModFix amt="51000"/>
              <a:extLst>
                <a:ext uri="{96DAC541-7B7A-43D3-8B79-37D633B846F1}">
                  <asvg:svgBlip xmlns:asvg="http://schemas.microsoft.com/office/drawing/2016/SVG/main" r:embed="rId17"/>
                </a:ext>
              </a:extLst>
            </a:blip>
            <a:stretch>
              <a:fillRect l="0" t="0" r="0" b="0"/>
            </a:stretch>
          </a:blipFill>
        </p:spPr>
      </p:sp>
      <p:sp>
        <p:nvSpPr>
          <p:cNvPr name="TextBox 25" id="25"/>
          <p:cNvSpPr txBox="true"/>
          <p:nvPr/>
        </p:nvSpPr>
        <p:spPr>
          <a:xfrm rot="0">
            <a:off x="7210213" y="2533799"/>
            <a:ext cx="3254127" cy="580390"/>
          </a:xfrm>
          <a:prstGeom prst="rect">
            <a:avLst/>
          </a:prstGeom>
        </p:spPr>
        <p:txBody>
          <a:bodyPr anchor="t" rtlCol="false" tIns="0" lIns="0" bIns="0" rIns="0">
            <a:spAutoFit/>
          </a:bodyPr>
          <a:lstStyle/>
          <a:p>
            <a:pPr algn="ctr">
              <a:lnSpc>
                <a:spcPts val="4759"/>
              </a:lnSpc>
            </a:pPr>
            <a:r>
              <a:rPr lang="en-US" sz="3399" u="sng">
                <a:solidFill>
                  <a:srgbClr val="000000"/>
                </a:solidFill>
                <a:latin typeface="Canva Sans"/>
                <a:ea typeface="Canva Sans"/>
                <a:cs typeface="Canva Sans"/>
                <a:sym typeface="Canva Sans"/>
              </a:rPr>
              <a:t>Purpose of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6646050" y="2743482"/>
            <a:ext cx="4995900" cy="1540911"/>
          </a:xfrm>
          <a:prstGeom prst="rect">
            <a:avLst/>
          </a:prstGeom>
        </p:spPr>
      </p:pic>
      <p:sp>
        <p:nvSpPr>
          <p:cNvPr name="Freeform 3" id="3"/>
          <p:cNvSpPr/>
          <p:nvPr/>
        </p:nvSpPr>
        <p:spPr>
          <a:xfrm flipH="false" flipV="false" rot="0">
            <a:off x="-3138178" y="7462984"/>
            <a:ext cx="6276355" cy="6276355"/>
          </a:xfrm>
          <a:custGeom>
            <a:avLst/>
            <a:gdLst/>
            <a:ahLst/>
            <a:cxnLst/>
            <a:rect r="r" b="b" t="t" l="l"/>
            <a:pathLst>
              <a:path h="6276355" w="6276355">
                <a:moveTo>
                  <a:pt x="0" y="0"/>
                </a:moveTo>
                <a:lnTo>
                  <a:pt x="6276356" y="0"/>
                </a:lnTo>
                <a:lnTo>
                  <a:pt x="6276356" y="6276355"/>
                </a:lnTo>
                <a:lnTo>
                  <a:pt x="0" y="6276355"/>
                </a:lnTo>
                <a:lnTo>
                  <a:pt x="0" y="0"/>
                </a:lnTo>
                <a:close/>
              </a:path>
            </a:pathLst>
          </a:custGeom>
          <a:blipFill>
            <a:blip r:embed="rId3">
              <a:alphaModFix amt="51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2754249" y="7041730"/>
            <a:ext cx="6518904" cy="2010660"/>
          </a:xfrm>
          <a:prstGeom prst="rect">
            <a:avLst/>
          </a:prstGeom>
        </p:spPr>
      </p:pic>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583554" y="3656813"/>
            <a:ext cx="2615645" cy="6137209"/>
          </a:xfrm>
          <a:custGeom>
            <a:avLst/>
            <a:gdLst/>
            <a:ahLst/>
            <a:cxnLst/>
            <a:rect r="r" b="b" t="t" l="l"/>
            <a:pathLst>
              <a:path h="6137209" w="2615645">
                <a:moveTo>
                  <a:pt x="0" y="0"/>
                </a:moveTo>
                <a:lnTo>
                  <a:pt x="2615645" y="0"/>
                </a:lnTo>
                <a:lnTo>
                  <a:pt x="2615645" y="6137209"/>
                </a:lnTo>
                <a:lnTo>
                  <a:pt x="0" y="6137209"/>
                </a:lnTo>
                <a:lnTo>
                  <a:pt x="0" y="0"/>
                </a:lnTo>
                <a:close/>
              </a:path>
            </a:pathLst>
          </a:custGeom>
          <a:blipFill>
            <a:blip r:embed="rId10"/>
            <a:stretch>
              <a:fillRect l="0" t="-462" r="0" b="-462"/>
            </a:stretch>
          </a:blipFill>
        </p:spPr>
      </p:sp>
      <p:sp>
        <p:nvSpPr>
          <p:cNvPr name="Freeform 10" id="10"/>
          <p:cNvSpPr/>
          <p:nvPr/>
        </p:nvSpPr>
        <p:spPr>
          <a:xfrm flipH="false" flipV="false" rot="0">
            <a:off x="12326484" y="2358476"/>
            <a:ext cx="5428292" cy="7685558"/>
          </a:xfrm>
          <a:custGeom>
            <a:avLst/>
            <a:gdLst/>
            <a:ahLst/>
            <a:cxnLst/>
            <a:rect r="r" b="b" t="t" l="l"/>
            <a:pathLst>
              <a:path h="7685558" w="5428292">
                <a:moveTo>
                  <a:pt x="0" y="0"/>
                </a:moveTo>
                <a:lnTo>
                  <a:pt x="5428292" y="0"/>
                </a:lnTo>
                <a:lnTo>
                  <a:pt x="5428292" y="7685558"/>
                </a:lnTo>
                <a:lnTo>
                  <a:pt x="0" y="7685558"/>
                </a:lnTo>
                <a:lnTo>
                  <a:pt x="0" y="0"/>
                </a:lnTo>
                <a:close/>
              </a:path>
            </a:pathLst>
          </a:custGeom>
          <a:blipFill>
            <a:blip r:embed="rId11"/>
            <a:stretch>
              <a:fillRect l="-6991" t="0" r="-1366" b="0"/>
            </a:stretch>
          </a:blipFill>
        </p:spPr>
      </p:sp>
      <p:sp>
        <p:nvSpPr>
          <p:cNvPr name="Freeform 11" id="11"/>
          <p:cNvSpPr/>
          <p:nvPr/>
        </p:nvSpPr>
        <p:spPr>
          <a:xfrm flipH="false" flipV="false" rot="828401">
            <a:off x="11027669" y="1406883"/>
            <a:ext cx="2597629" cy="1464118"/>
          </a:xfrm>
          <a:custGeom>
            <a:avLst/>
            <a:gdLst/>
            <a:ahLst/>
            <a:cxnLst/>
            <a:rect r="r" b="b" t="t" l="l"/>
            <a:pathLst>
              <a:path h="1464118" w="2597629">
                <a:moveTo>
                  <a:pt x="0" y="0"/>
                </a:moveTo>
                <a:lnTo>
                  <a:pt x="2597630" y="0"/>
                </a:lnTo>
                <a:lnTo>
                  <a:pt x="2597630" y="1464118"/>
                </a:lnTo>
                <a:lnTo>
                  <a:pt x="0" y="14641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5664301">
            <a:off x="3899517" y="5072090"/>
            <a:ext cx="1947809" cy="2258330"/>
          </a:xfrm>
          <a:custGeom>
            <a:avLst/>
            <a:gdLst/>
            <a:ahLst/>
            <a:cxnLst/>
            <a:rect r="r" b="b" t="t" l="l"/>
            <a:pathLst>
              <a:path h="2258330" w="1947809">
                <a:moveTo>
                  <a:pt x="0" y="0"/>
                </a:moveTo>
                <a:lnTo>
                  <a:pt x="1947810" y="0"/>
                </a:lnTo>
                <a:lnTo>
                  <a:pt x="1947810" y="2258330"/>
                </a:lnTo>
                <a:lnTo>
                  <a:pt x="0" y="2258330"/>
                </a:lnTo>
                <a:lnTo>
                  <a:pt x="0" y="0"/>
                </a:lnTo>
                <a:close/>
              </a:path>
            </a:pathLst>
          </a:custGeom>
          <a:blipFill>
            <a:blip r:embed="rId14"/>
            <a:stretch>
              <a:fillRect l="0" t="0" r="0" b="0"/>
            </a:stretch>
          </a:blipFill>
        </p:spPr>
      </p:sp>
      <p:sp>
        <p:nvSpPr>
          <p:cNvPr name="TextBox 13" id="13"/>
          <p:cNvSpPr txBox="true"/>
          <p:nvPr/>
        </p:nvSpPr>
        <p:spPr>
          <a:xfrm rot="0">
            <a:off x="1891376" y="1069828"/>
            <a:ext cx="8365354" cy="1257960"/>
          </a:xfrm>
          <a:prstGeom prst="rect">
            <a:avLst/>
          </a:prstGeom>
        </p:spPr>
        <p:txBody>
          <a:bodyPr anchor="t" rtlCol="false" tIns="0" lIns="0" bIns="0" rIns="0">
            <a:spAutoFit/>
          </a:bodyPr>
          <a:lstStyle/>
          <a:p>
            <a:pPr algn="l" marL="0" indent="0" lvl="0">
              <a:lnSpc>
                <a:spcPts val="9460"/>
              </a:lnSpc>
            </a:pPr>
            <a:r>
              <a:rPr lang="en-US" sz="7390">
                <a:solidFill>
                  <a:srgbClr val="292F33"/>
                </a:solidFill>
                <a:latin typeface="Poppins Ultra-Bold"/>
                <a:ea typeface="Poppins Ultra-Bold"/>
                <a:cs typeface="Poppins Ultra-Bold"/>
                <a:sym typeface="Poppins Ultra-Bold"/>
              </a:rPr>
              <a:t>INITIAL INSIGHTS</a:t>
            </a:r>
          </a:p>
        </p:txBody>
      </p:sp>
      <p:sp>
        <p:nvSpPr>
          <p:cNvPr name="TextBox 14" id="14"/>
          <p:cNvSpPr txBox="true"/>
          <p:nvPr/>
        </p:nvSpPr>
        <p:spPr>
          <a:xfrm rot="0">
            <a:off x="3371340" y="8609961"/>
            <a:ext cx="5284721" cy="1099005"/>
          </a:xfrm>
          <a:prstGeom prst="rect">
            <a:avLst/>
          </a:prstGeom>
        </p:spPr>
        <p:txBody>
          <a:bodyPr anchor="t" rtlCol="false" tIns="0" lIns="0" bIns="0" rIns="0">
            <a:spAutoFit/>
          </a:bodyPr>
          <a:lstStyle/>
          <a:p>
            <a:pPr algn="ctr">
              <a:lnSpc>
                <a:spcPts val="2949"/>
              </a:lnSpc>
            </a:pPr>
            <a:r>
              <a:rPr lang="en-US" sz="2107">
                <a:solidFill>
                  <a:srgbClr val="000000"/>
                </a:solidFill>
                <a:latin typeface="Open Sans Bold"/>
                <a:ea typeface="Open Sans Bold"/>
                <a:cs typeface="Open Sans Bold"/>
                <a:sym typeface="Open Sans Bold"/>
              </a:rPr>
              <a:t>Number of records and features &amp; Missing values </a:t>
            </a:r>
          </a:p>
          <a:p>
            <a:pPr algn="ctr">
              <a:lnSpc>
                <a:spcPts val="2949"/>
              </a:lnSpc>
              <a:spcBef>
                <a:spcPct val="0"/>
              </a:spcBef>
            </a:pPr>
          </a:p>
        </p:txBody>
      </p:sp>
      <p:sp>
        <p:nvSpPr>
          <p:cNvPr name="TextBox 15" id="15"/>
          <p:cNvSpPr txBox="true"/>
          <p:nvPr/>
        </p:nvSpPr>
        <p:spPr>
          <a:xfrm rot="0">
            <a:off x="7386935" y="3820444"/>
            <a:ext cx="4262661" cy="789464"/>
          </a:xfrm>
          <a:prstGeom prst="rect">
            <a:avLst/>
          </a:prstGeom>
        </p:spPr>
        <p:txBody>
          <a:bodyPr anchor="t" rtlCol="false" tIns="0" lIns="0" bIns="0" rIns="0">
            <a:spAutoFit/>
          </a:bodyPr>
          <a:lstStyle/>
          <a:p>
            <a:pPr algn="ctr">
              <a:lnSpc>
                <a:spcPts val="3211"/>
              </a:lnSpc>
              <a:spcBef>
                <a:spcPct val="0"/>
              </a:spcBef>
            </a:pPr>
            <a:r>
              <a:rPr lang="en-US" sz="2293">
                <a:solidFill>
                  <a:srgbClr val="000000"/>
                </a:solidFill>
                <a:latin typeface="Open Sans Bold"/>
                <a:ea typeface="Open Sans Bold"/>
                <a:cs typeface="Open Sans Bold"/>
                <a:sym typeface="Open Sans Bold"/>
              </a:rPr>
              <a:t>Summary statistics (mean, median, etc.</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447110" y="-286950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84114">
            <a:off x="-1017601" y="6160099"/>
            <a:ext cx="7874828" cy="9732933"/>
          </a:xfrm>
          <a:custGeom>
            <a:avLst/>
            <a:gdLst/>
            <a:ahLst/>
            <a:cxnLst/>
            <a:rect r="r" b="b" t="t" l="l"/>
            <a:pathLst>
              <a:path h="9732933" w="7874828">
                <a:moveTo>
                  <a:pt x="0" y="0"/>
                </a:moveTo>
                <a:lnTo>
                  <a:pt x="7874828" y="0"/>
                </a:lnTo>
                <a:lnTo>
                  <a:pt x="7874828" y="9732933"/>
                </a:lnTo>
                <a:lnTo>
                  <a:pt x="0" y="97329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9440771">
            <a:off x="16181162" y="-1742538"/>
            <a:ext cx="5981232" cy="4882860"/>
          </a:xfrm>
          <a:custGeom>
            <a:avLst/>
            <a:gdLst/>
            <a:ahLst/>
            <a:cxnLst/>
            <a:rect r="r" b="b" t="t" l="l"/>
            <a:pathLst>
              <a:path h="4882860" w="5981232">
                <a:moveTo>
                  <a:pt x="0" y="0"/>
                </a:moveTo>
                <a:lnTo>
                  <a:pt x="5981231" y="0"/>
                </a:lnTo>
                <a:lnTo>
                  <a:pt x="5981231" y="4882860"/>
                </a:lnTo>
                <a:lnTo>
                  <a:pt x="0" y="4882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5337" y="1009650"/>
            <a:ext cx="16233963" cy="908624"/>
            <a:chOff x="0" y="0"/>
            <a:chExt cx="21645284" cy="1211498"/>
          </a:xfrm>
        </p:grpSpPr>
        <p:sp>
          <p:nvSpPr>
            <p:cNvPr name="AutoShape 6" id="6"/>
            <p:cNvSpPr/>
            <p:nvPr/>
          </p:nvSpPr>
          <p:spPr>
            <a:xfrm flipH="true" flipV="true">
              <a:off x="4484" y="25400"/>
              <a:ext cx="21640800" cy="0"/>
            </a:xfrm>
            <a:prstGeom prst="line">
              <a:avLst/>
            </a:prstGeom>
            <a:ln cap="flat" w="50800">
              <a:solidFill>
                <a:srgbClr val="292F33"/>
              </a:solidFill>
              <a:prstDash val="solid"/>
              <a:headEnd type="none" len="sm" w="sm"/>
              <a:tailEnd type="none" len="sm" w="sm"/>
            </a:ln>
          </p:spPr>
        </p:sp>
        <p:sp>
          <p:nvSpPr>
            <p:cNvPr name="Freeform 7" id="7"/>
            <p:cNvSpPr/>
            <p:nvPr/>
          </p:nvSpPr>
          <p:spPr>
            <a:xfrm flipH="false" flipV="false" rot="0">
              <a:off x="20815037"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0" y="381251"/>
              <a:ext cx="830247" cy="830247"/>
            </a:xfrm>
            <a:custGeom>
              <a:avLst/>
              <a:gdLst/>
              <a:ahLst/>
              <a:cxnLst/>
              <a:rect r="r" b="b" t="t" l="l"/>
              <a:pathLst>
                <a:path h="830247" w="830247">
                  <a:moveTo>
                    <a:pt x="0" y="0"/>
                  </a:moveTo>
                  <a:lnTo>
                    <a:pt x="830247" y="0"/>
                  </a:lnTo>
                  <a:lnTo>
                    <a:pt x="830247" y="830247"/>
                  </a:lnTo>
                  <a:lnTo>
                    <a:pt x="0" y="8302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5919232" y="2889912"/>
            <a:ext cx="12156664" cy="6686544"/>
          </a:xfrm>
          <a:custGeom>
            <a:avLst/>
            <a:gdLst/>
            <a:ahLst/>
            <a:cxnLst/>
            <a:rect r="r" b="b" t="t" l="l"/>
            <a:pathLst>
              <a:path h="6686544" w="12156664">
                <a:moveTo>
                  <a:pt x="0" y="0"/>
                </a:moveTo>
                <a:lnTo>
                  <a:pt x="12156664" y="0"/>
                </a:lnTo>
                <a:lnTo>
                  <a:pt x="12156664" y="6686544"/>
                </a:lnTo>
                <a:lnTo>
                  <a:pt x="0" y="6686544"/>
                </a:lnTo>
                <a:lnTo>
                  <a:pt x="0" y="0"/>
                </a:lnTo>
                <a:close/>
              </a:path>
            </a:pathLst>
          </a:custGeom>
          <a:blipFill>
            <a:blip r:embed="rId10"/>
            <a:stretch>
              <a:fillRect l="0" t="0" r="0" b="-4282"/>
            </a:stretch>
          </a:blipFill>
        </p:spPr>
      </p:sp>
      <p:sp>
        <p:nvSpPr>
          <p:cNvPr name="TextBox 10" id="10"/>
          <p:cNvSpPr txBox="true"/>
          <p:nvPr/>
        </p:nvSpPr>
        <p:spPr>
          <a:xfrm rot="0">
            <a:off x="6689052" y="1126257"/>
            <a:ext cx="972309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ea typeface="Canva Sans Bold"/>
                <a:cs typeface="Canva Sans Bold"/>
                <a:sym typeface="Canva Sans Bold"/>
              </a:rPr>
              <a:t>Distributions and Frequencies</a:t>
            </a:r>
          </a:p>
        </p:txBody>
      </p:sp>
      <p:sp>
        <p:nvSpPr>
          <p:cNvPr name="TextBox 11" id="11"/>
          <p:cNvSpPr txBox="true"/>
          <p:nvPr/>
        </p:nvSpPr>
        <p:spPr>
          <a:xfrm rot="0">
            <a:off x="1335599" y="2915749"/>
            <a:ext cx="4397044" cy="4417402"/>
          </a:xfrm>
          <a:prstGeom prst="rect">
            <a:avLst/>
          </a:prstGeom>
        </p:spPr>
        <p:txBody>
          <a:bodyPr anchor="t" rtlCol="false" tIns="0" lIns="0" bIns="0" rIns="0">
            <a:spAutoFit/>
          </a:bodyPr>
          <a:lstStyle/>
          <a:p>
            <a:pPr algn="l">
              <a:lnSpc>
                <a:spcPts val="2960"/>
              </a:lnSpc>
            </a:pPr>
            <a:r>
              <a:rPr lang="en-US" sz="2114">
                <a:solidFill>
                  <a:srgbClr val="000000"/>
                </a:solidFill>
                <a:latin typeface="Canva Sans Bold"/>
                <a:ea typeface="Canva Sans Bold"/>
                <a:cs typeface="Canva Sans Bold"/>
                <a:sym typeface="Canva Sans Bold"/>
              </a:rPr>
              <a:t>The bar chart displays income across various marital statuses and education levels. Categories include Absurd, Alone, Divorced, Married, Single, Together, and Widow. Education levels range from 2nd Cycle to PhD. The highest incomes are among married individuals with Graduation degrees, and those living together with Graduation degrees.</a:t>
            </a:r>
          </a:p>
        </p:txBody>
      </p:sp>
      <p:sp>
        <p:nvSpPr>
          <p:cNvPr name="TextBox 12" id="12"/>
          <p:cNvSpPr txBox="true"/>
          <p:nvPr/>
        </p:nvSpPr>
        <p:spPr>
          <a:xfrm rot="0">
            <a:off x="6689052" y="2128099"/>
            <a:ext cx="972309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Income vs Marital Status &amp; Education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DAGLBDh2fSo</dc:identifier>
  <dcterms:modified xsi:type="dcterms:W3CDTF">2011-08-01T06:04:30Z</dcterms:modified>
  <cp:revision>1</cp:revision>
  <dc:title>Group -04</dc:title>
</cp:coreProperties>
</file>